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9" r:id="rId4"/>
    <p:sldId id="269" r:id="rId5"/>
    <p:sldId id="270"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7830" autoAdjust="0"/>
  </p:normalViewPr>
  <p:slideViewPr>
    <p:cSldViewPr snapToGrid="0" snapToObjects="1">
      <p:cViewPr varScale="1">
        <p:scale>
          <a:sx n="119" d="100"/>
          <a:sy n="119" d="100"/>
        </p:scale>
        <p:origin x="-128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AC80BE-D2E5-4998-B54A-B1C297C45A1E}" type="datetimeFigureOut">
              <a:rPr lang="en-US" smtClean="0"/>
              <a:t>15-Feb-16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098F83-88F0-45B2-A8CA-EB4214DA79C7}" type="slidenum">
              <a:rPr lang="en-US" smtClean="0"/>
              <a:t>‹#›</a:t>
            </a:fld>
            <a:endParaRPr lang="en-US"/>
          </a:p>
        </p:txBody>
      </p:sp>
    </p:spTree>
    <p:extLst>
      <p:ext uri="{BB962C8B-B14F-4D97-AF65-F5344CB8AC3E}">
        <p14:creationId xmlns:p14="http://schemas.microsoft.com/office/powerpoint/2010/main" val="465912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Begin by: </a:t>
            </a:r>
          </a:p>
          <a:p>
            <a:pPr marL="171450" indent="-171450">
              <a:buFont typeface="Arial" panose="020B0604020202020204" pitchFamily="34" charset="0"/>
              <a:buChar char="•"/>
            </a:pPr>
            <a:r>
              <a:rPr lang="en-US" dirty="0" smtClean="0"/>
              <a:t>Welcoming</a:t>
            </a:r>
            <a:r>
              <a:rPr lang="en-US" baseline="0" dirty="0" smtClean="0"/>
              <a:t> attendees to the meeting</a:t>
            </a:r>
          </a:p>
          <a:p>
            <a:pPr marL="171450" indent="-171450">
              <a:buFont typeface="Arial" panose="020B0604020202020204" pitchFamily="34" charset="0"/>
              <a:buChar char="•"/>
            </a:pPr>
            <a:r>
              <a:rPr lang="en-US" baseline="0" dirty="0" smtClean="0"/>
              <a:t>Thanking them for taking time to learn more about Phi Theta Kappa</a:t>
            </a:r>
          </a:p>
          <a:p>
            <a:pPr marL="171450" indent="-171450">
              <a:buFont typeface="Arial" panose="020B0604020202020204" pitchFamily="34" charset="0"/>
              <a:buChar char="•"/>
            </a:pPr>
            <a:r>
              <a:rPr lang="en-US" baseline="0" dirty="0" smtClean="0"/>
              <a:t>Briefly introducing people present who will lead the meeting – chapter advisors, officers, membership committee members, etc. </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1" baseline="0" dirty="0" smtClean="0"/>
              <a:t>Example:</a:t>
            </a:r>
          </a:p>
          <a:p>
            <a:pPr marL="0" indent="0">
              <a:buFont typeface="Arial" panose="020B0604020202020204" pitchFamily="34" charset="0"/>
              <a:buNone/>
            </a:pPr>
            <a:r>
              <a:rPr lang="en-US" i="0" dirty="0" smtClean="0"/>
              <a:t>Welcome and congratulations on your academic achievement! We are glad you came to learn more about membership in Phi Theta Kappa.</a:t>
            </a:r>
          </a:p>
          <a:p>
            <a:pPr marL="0" indent="0">
              <a:buFont typeface="Arial" panose="020B0604020202020204" pitchFamily="34" charset="0"/>
              <a:buNone/>
            </a:pPr>
            <a:r>
              <a:rPr lang="en-US" i="0" dirty="0" smtClean="0"/>
              <a:t> </a:t>
            </a:r>
          </a:p>
          <a:p>
            <a:pPr marL="0" indent="0">
              <a:buFont typeface="Arial" panose="020B0604020202020204" pitchFamily="34" charset="0"/>
              <a:buNone/>
            </a:pPr>
            <a:r>
              <a:rPr lang="en-US" i="0" dirty="0" smtClean="0"/>
              <a:t>I am _____________,</a:t>
            </a:r>
            <a:r>
              <a:rPr lang="en-US" i="0" baseline="0" dirty="0" smtClean="0"/>
              <a:t> the Phi Theta Kappa chapter advisor here at _________ College, and joining me today are our chapter officers _____________, ________________, ________________ and _________________. </a:t>
            </a:r>
            <a:endParaRPr lang="en-US" i="0" dirty="0" smtClean="0"/>
          </a:p>
          <a:p>
            <a:pPr marL="0" indent="0">
              <a:buFont typeface="Arial" panose="020B0604020202020204" pitchFamily="34" charset="0"/>
              <a:buNone/>
            </a:pPr>
            <a:endParaRPr lang="en-US" i="0" dirty="0" smtClean="0"/>
          </a:p>
          <a:p>
            <a:pPr marL="0" indent="0">
              <a:buFont typeface="Arial" panose="020B0604020202020204" pitchFamily="34" charset="0"/>
              <a:buNone/>
            </a:pPr>
            <a:r>
              <a:rPr lang="en-US" i="0" dirty="0" smtClean="0"/>
              <a:t>In the next few minutes, we’ll tell you about the benefits and opportunities associated with Phi Theta Kappa membership and why you should accept your invitation and become a member. </a:t>
            </a:r>
          </a:p>
          <a:p>
            <a:pPr marL="0" indent="0">
              <a:buFont typeface="Arial" panose="020B0604020202020204" pitchFamily="34" charset="0"/>
              <a:buNone/>
            </a:pPr>
            <a:r>
              <a:rPr lang="en-US" dirty="0" smtClean="0"/>
              <a:t> </a:t>
            </a:r>
          </a:p>
          <a:p>
            <a:pPr marL="0" indent="0">
              <a:buFont typeface="Arial" panose="020B0604020202020204" pitchFamily="34" charset="0"/>
              <a:buNone/>
            </a:pPr>
            <a:r>
              <a:rPr lang="en-US" dirty="0" smtClean="0"/>
              <a:t> </a:t>
            </a:r>
            <a:endParaRPr lang="en-US" dirty="0"/>
          </a:p>
        </p:txBody>
      </p:sp>
      <p:sp>
        <p:nvSpPr>
          <p:cNvPr id="4" name="Slide Number Placeholder 3"/>
          <p:cNvSpPr>
            <a:spLocks noGrp="1"/>
          </p:cNvSpPr>
          <p:nvPr>
            <p:ph type="sldNum" sz="quarter" idx="10"/>
          </p:nvPr>
        </p:nvSpPr>
        <p:spPr/>
        <p:txBody>
          <a:bodyPr/>
          <a:lstStyle/>
          <a:p>
            <a:fld id="{B9098F83-88F0-45B2-A8CA-EB4214DA79C7}" type="slidenum">
              <a:rPr lang="en-US" smtClean="0"/>
              <a:t>1</a:t>
            </a:fld>
            <a:endParaRPr lang="en-US"/>
          </a:p>
        </p:txBody>
      </p:sp>
    </p:spTree>
    <p:extLst>
      <p:ext uri="{BB962C8B-B14F-4D97-AF65-F5344CB8AC3E}">
        <p14:creationId xmlns:p14="http://schemas.microsoft.com/office/powerpoint/2010/main" val="41569400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Provide details</a:t>
            </a:r>
            <a:r>
              <a:rPr lang="en-US" baseline="0" dirty="0" smtClean="0"/>
              <a:t> including </a:t>
            </a:r>
          </a:p>
          <a:p>
            <a:pPr marL="171450" indent="-171450">
              <a:buFont typeface="Arial" panose="020B0604020202020204" pitchFamily="34" charset="0"/>
              <a:buChar char="•"/>
            </a:pPr>
            <a:r>
              <a:rPr lang="en-US" baseline="0" dirty="0" smtClean="0"/>
              <a:t>Amount of membership fee = $55 international fee + ___ regional fee + ____ local fee (if any)</a:t>
            </a:r>
          </a:p>
          <a:p>
            <a:pPr marL="171450" indent="-171450">
              <a:buFont typeface="Arial" panose="020B0604020202020204" pitchFamily="34" charset="0"/>
              <a:buChar char="•"/>
            </a:pPr>
            <a:r>
              <a:rPr lang="en-US" baseline="0" dirty="0" smtClean="0"/>
              <a:t>Forms of payment accepted</a:t>
            </a:r>
          </a:p>
          <a:p>
            <a:pPr marL="171450" indent="-171450">
              <a:buFont typeface="Arial" panose="020B0604020202020204" pitchFamily="34" charset="0"/>
              <a:buChar char="•"/>
            </a:pPr>
            <a:r>
              <a:rPr lang="en-US" baseline="0" dirty="0" smtClean="0"/>
              <a:t>Deadline for submitting application and payment</a:t>
            </a:r>
          </a:p>
          <a:p>
            <a:pPr marL="171450" indent="-171450">
              <a:buFont typeface="Arial" panose="020B0604020202020204" pitchFamily="34" charset="0"/>
              <a:buChar char="•"/>
            </a:pPr>
            <a:r>
              <a:rPr lang="en-US" baseline="0" dirty="0" smtClean="0"/>
              <a:t>Where to submit materials on campus?</a:t>
            </a:r>
            <a:r>
              <a:rPr lang="en-US" baseline="0" dirty="0"/>
              <a:t> </a:t>
            </a:r>
            <a:r>
              <a:rPr lang="en-US" baseline="0" dirty="0" smtClean="0"/>
              <a:t>(if collected this way)</a:t>
            </a:r>
          </a:p>
          <a:p>
            <a:pPr marL="171450" indent="-171450">
              <a:buFont typeface="Arial" panose="020B0604020202020204" pitchFamily="34" charset="0"/>
              <a:buChar char="•"/>
            </a:pPr>
            <a:r>
              <a:rPr lang="en-US" baseline="0" dirty="0" smtClean="0"/>
              <a:t>How to submit materials online (if collected this way)</a:t>
            </a:r>
          </a:p>
        </p:txBody>
      </p:sp>
      <p:sp>
        <p:nvSpPr>
          <p:cNvPr id="4" name="Slide Number Placeholder 3"/>
          <p:cNvSpPr>
            <a:spLocks noGrp="1"/>
          </p:cNvSpPr>
          <p:nvPr>
            <p:ph type="sldNum" sz="quarter" idx="10"/>
          </p:nvPr>
        </p:nvSpPr>
        <p:spPr/>
        <p:txBody>
          <a:bodyPr/>
          <a:lstStyle/>
          <a:p>
            <a:fld id="{B9098F83-88F0-45B2-A8CA-EB4214DA79C7}" type="slidenum">
              <a:rPr lang="en-US" smtClean="0"/>
              <a:t>12</a:t>
            </a:fld>
            <a:endParaRPr lang="en-US"/>
          </a:p>
        </p:txBody>
      </p:sp>
    </p:spTree>
    <p:extLst>
      <p:ext uri="{BB962C8B-B14F-4D97-AF65-F5344CB8AC3E}">
        <p14:creationId xmlns:p14="http://schemas.microsoft.com/office/powerpoint/2010/main" val="4029833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Encourage</a:t>
            </a:r>
            <a:r>
              <a:rPr lang="en-US" baseline="0" dirty="0" smtClean="0"/>
              <a:t> new members to attend the induction ceremony to be honored for their accomplishments. </a:t>
            </a:r>
          </a:p>
          <a:p>
            <a:endParaRPr lang="en-US" baseline="0" dirty="0" smtClean="0"/>
          </a:p>
          <a:p>
            <a:r>
              <a:rPr lang="en-US" baseline="0" dirty="0" smtClean="0"/>
              <a:t>Provide date, time and location.</a:t>
            </a:r>
          </a:p>
          <a:p>
            <a:endParaRPr lang="en-US" baseline="0" dirty="0" smtClean="0"/>
          </a:p>
          <a:p>
            <a:r>
              <a:rPr lang="en-US" baseline="0" dirty="0" smtClean="0"/>
              <a:t>Give new inductees an estimate of how long the induction will take and if any type of reception will follow the ceremony.</a:t>
            </a:r>
          </a:p>
          <a:p>
            <a:endParaRPr lang="en-US" baseline="0" dirty="0" smtClean="0"/>
          </a:p>
          <a:p>
            <a:r>
              <a:rPr lang="en-US" baseline="0" dirty="0" smtClean="0"/>
              <a:t>Encourage new inductees to invite friends and family to attend the ceremony and be part of the celebration of the new member’s achievements.  </a:t>
            </a:r>
            <a:endParaRPr lang="en-US" dirty="0"/>
          </a:p>
        </p:txBody>
      </p:sp>
      <p:sp>
        <p:nvSpPr>
          <p:cNvPr id="4" name="Slide Number Placeholder 3"/>
          <p:cNvSpPr>
            <a:spLocks noGrp="1"/>
          </p:cNvSpPr>
          <p:nvPr>
            <p:ph type="sldNum" sz="quarter" idx="10"/>
          </p:nvPr>
        </p:nvSpPr>
        <p:spPr/>
        <p:txBody>
          <a:bodyPr/>
          <a:lstStyle/>
          <a:p>
            <a:fld id="{B9098F83-88F0-45B2-A8CA-EB4214DA79C7}" type="slidenum">
              <a:rPr lang="en-US" smtClean="0"/>
              <a:t>13</a:t>
            </a:fld>
            <a:endParaRPr lang="en-US"/>
          </a:p>
        </p:txBody>
      </p:sp>
    </p:spTree>
    <p:extLst>
      <p:ext uri="{BB962C8B-B14F-4D97-AF65-F5344CB8AC3E}">
        <p14:creationId xmlns:p14="http://schemas.microsoft.com/office/powerpoint/2010/main" val="2905818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Allow time for questions</a:t>
            </a:r>
            <a:r>
              <a:rPr lang="en-US" baseline="0" dirty="0" smtClean="0"/>
              <a:t> at the informational meeting</a:t>
            </a:r>
          </a:p>
          <a:p>
            <a:endParaRPr lang="en-US" baseline="0" dirty="0" smtClean="0"/>
          </a:p>
          <a:p>
            <a:r>
              <a:rPr lang="en-US" baseline="0" dirty="0" smtClean="0"/>
              <a:t>Post contact information on the slide for those who may have questions later or may not be comfortable asking their questions in the group setting. </a:t>
            </a:r>
          </a:p>
          <a:p>
            <a:endParaRPr lang="en-US" baseline="0" dirty="0" smtClean="0"/>
          </a:p>
          <a:p>
            <a:r>
              <a:rPr lang="en-US" baseline="0" dirty="0" smtClean="0"/>
              <a:t>Thank them for coming. </a:t>
            </a:r>
            <a:endParaRPr lang="en-US" dirty="0"/>
          </a:p>
        </p:txBody>
      </p:sp>
      <p:sp>
        <p:nvSpPr>
          <p:cNvPr id="4" name="Slide Number Placeholder 3"/>
          <p:cNvSpPr>
            <a:spLocks noGrp="1"/>
          </p:cNvSpPr>
          <p:nvPr>
            <p:ph type="sldNum" sz="quarter" idx="10"/>
          </p:nvPr>
        </p:nvSpPr>
        <p:spPr/>
        <p:txBody>
          <a:bodyPr/>
          <a:lstStyle/>
          <a:p>
            <a:fld id="{B9098F83-88F0-45B2-A8CA-EB4214DA79C7}" type="slidenum">
              <a:rPr lang="en-US" smtClean="0"/>
              <a:t>14</a:t>
            </a:fld>
            <a:endParaRPr lang="en-US"/>
          </a:p>
        </p:txBody>
      </p:sp>
    </p:spTree>
    <p:extLst>
      <p:ext uri="{BB962C8B-B14F-4D97-AF65-F5344CB8AC3E}">
        <p14:creationId xmlns:p14="http://schemas.microsoft.com/office/powerpoint/2010/main" val="3692989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We’ll start with some of the basics</a:t>
            </a:r>
            <a:r>
              <a:rPr lang="en-US" i="0" baseline="0" dirty="0" smtClean="0"/>
              <a:t>. </a:t>
            </a:r>
            <a:br>
              <a:rPr lang="en-US" i="0" baseline="0" dirty="0" smtClean="0"/>
            </a:br>
            <a:endParaRPr lang="en-US" i="0" dirty="0" smtClean="0"/>
          </a:p>
          <a:p>
            <a:r>
              <a:rPr lang="en-US" i="0" dirty="0" smtClean="0"/>
              <a:t>Phi Theta Kappa Honor Society was founded in 1918 at Stephens</a:t>
            </a:r>
            <a:r>
              <a:rPr lang="en-US" i="0" baseline="0" dirty="0" smtClean="0"/>
              <a:t> College in Missouri.</a:t>
            </a:r>
          </a:p>
          <a:p>
            <a:endParaRPr lang="en-US" i="0" baseline="0" dirty="0" smtClean="0"/>
          </a:p>
          <a:p>
            <a:r>
              <a:rPr lang="en-US" i="0" baseline="0" dirty="0" smtClean="0"/>
              <a:t>For nearly 100 years, Phi Theta Kappa has recognized the academic achievements of two-year college students. In addition, the honor society provides opportunities for members to grow by engaging in honors, leadership, service and fellowship programming.</a:t>
            </a:r>
          </a:p>
          <a:p>
            <a:endParaRPr lang="en-US" i="0" baseline="0" dirty="0" smtClean="0"/>
          </a:p>
          <a:p>
            <a:r>
              <a:rPr lang="en-US" i="0" baseline="0" dirty="0" smtClean="0"/>
              <a:t>Since it began in 1918, over 3 million two-year college students have been recognized as Phi Theta Kappa Honor Society members. </a:t>
            </a:r>
            <a:br>
              <a:rPr lang="en-US" i="0" baseline="0" dirty="0" smtClean="0"/>
            </a:br>
            <a:endParaRPr lang="en-US" i="0" baseline="0" dirty="0" smtClean="0"/>
          </a:p>
          <a:p>
            <a:r>
              <a:rPr lang="en-US" i="0" baseline="0" dirty="0" smtClean="0"/>
              <a:t>Today the Society has over 1,285 chapters at colleges worldwide and inducts approximately 134,000 new members each year.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9098F83-88F0-45B2-A8CA-EB4214DA79C7}" type="slidenum">
              <a:rPr lang="en-US" smtClean="0"/>
              <a:t>2</a:t>
            </a:fld>
            <a:endParaRPr lang="en-US"/>
          </a:p>
        </p:txBody>
      </p:sp>
    </p:spTree>
    <p:extLst>
      <p:ext uri="{BB962C8B-B14F-4D97-AF65-F5344CB8AC3E}">
        <p14:creationId xmlns:p14="http://schemas.microsoft.com/office/powerpoint/2010/main" val="2486265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Take</a:t>
            </a:r>
            <a:r>
              <a:rPr lang="en-US" i="0" baseline="0" dirty="0" smtClean="0"/>
              <a:t> a step closer and one will find that Phi Theta Kappa membership can be a life-changing experience. </a:t>
            </a:r>
          </a:p>
          <a:p>
            <a:endParaRPr lang="en-US" i="0" baseline="0" dirty="0" smtClean="0"/>
          </a:p>
          <a:p>
            <a:r>
              <a:rPr lang="en-US" i="0" baseline="0" dirty="0" smtClean="0"/>
              <a:t>Whether it’s in large or small ways, membership in Phi Theta Kappa can change your story.</a:t>
            </a:r>
          </a:p>
          <a:p>
            <a:endParaRPr lang="en-US" i="0" baseline="0" dirty="0" smtClean="0"/>
          </a:p>
          <a:p>
            <a:r>
              <a:rPr lang="en-US" i="1" baseline="0" dirty="0" smtClean="0"/>
              <a:t>Click the “Change Your Story” link to play the video.</a:t>
            </a:r>
            <a:endParaRPr lang="en-US" i="1" dirty="0"/>
          </a:p>
        </p:txBody>
      </p:sp>
      <p:sp>
        <p:nvSpPr>
          <p:cNvPr id="4" name="Slide Number Placeholder 3"/>
          <p:cNvSpPr>
            <a:spLocks noGrp="1"/>
          </p:cNvSpPr>
          <p:nvPr>
            <p:ph type="sldNum" sz="quarter" idx="10"/>
          </p:nvPr>
        </p:nvSpPr>
        <p:spPr/>
        <p:txBody>
          <a:bodyPr/>
          <a:lstStyle/>
          <a:p>
            <a:fld id="{B9098F83-88F0-45B2-A8CA-EB4214DA79C7}" type="slidenum">
              <a:rPr lang="en-US" smtClean="0"/>
              <a:t>3</a:t>
            </a:fld>
            <a:endParaRPr lang="en-US"/>
          </a:p>
        </p:txBody>
      </p:sp>
    </p:spTree>
    <p:extLst>
      <p:ext uri="{BB962C8B-B14F-4D97-AF65-F5344CB8AC3E}">
        <p14:creationId xmlns:p14="http://schemas.microsoft.com/office/powerpoint/2010/main" val="4135747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Perhaps you saw a little of yourself in the video, so here’s your opportunity see</a:t>
            </a:r>
            <a:r>
              <a:rPr lang="en-US" baseline="0" dirty="0" smtClean="0"/>
              <a:t> how Phi Theta Kappa membership might change your story. </a:t>
            </a:r>
          </a:p>
          <a:p>
            <a:endParaRPr lang="en-US" dirty="0" smtClean="0"/>
          </a:p>
          <a:p>
            <a:r>
              <a:rPr lang="en-US" dirty="0" smtClean="0"/>
              <a:t>The benefits of membership include both those that you can see and touch as well as those that come from the Phi Theta Kappa Experience. Here we have grouped the primary</a:t>
            </a:r>
            <a:r>
              <a:rPr lang="en-US" baseline="0" dirty="0" smtClean="0"/>
              <a:t> benefits into categories to give you a good overview of what’s in store for you as a member. </a:t>
            </a:r>
          </a:p>
          <a:p>
            <a:endParaRPr lang="en-US" baseline="0" dirty="0" smtClean="0"/>
          </a:p>
          <a:p>
            <a:pPr marL="171450" indent="-171450">
              <a:buFont typeface="Arial" panose="020B0604020202020204" pitchFamily="34" charset="0"/>
              <a:buChar char="•"/>
            </a:pPr>
            <a:r>
              <a:rPr lang="en-US" baseline="0" dirty="0" smtClean="0"/>
              <a:t>First is recognition: Phi Theta Kappa wants to recognize your accomplishments as a high-achieving scholar. </a:t>
            </a:r>
          </a:p>
          <a:p>
            <a:endParaRPr lang="en-US" baseline="0" dirty="0" smtClean="0"/>
          </a:p>
          <a:p>
            <a:pPr marL="171450" indent="-171450">
              <a:buFont typeface="Arial" panose="020B0604020202020204" pitchFamily="34" charset="0"/>
              <a:buChar char="•"/>
            </a:pPr>
            <a:r>
              <a:rPr lang="en-US" baseline="0" dirty="0" smtClean="0"/>
              <a:t>Membership can bring you many opportunities to apply for scholarships to help with all stages of your education. </a:t>
            </a:r>
          </a:p>
          <a:p>
            <a:endParaRPr lang="en-US" baseline="0" dirty="0" smtClean="0"/>
          </a:p>
          <a:p>
            <a:pPr marL="171450" indent="-171450">
              <a:buFont typeface="Arial" panose="020B0604020202020204" pitchFamily="34" charset="0"/>
              <a:buChar char="•"/>
            </a:pPr>
            <a:r>
              <a:rPr lang="en-US" baseline="0" dirty="0" smtClean="0"/>
              <a:t>As a member, you’ll have access to tools and experiences to strengthen your leadership skills – and you might even find yourself stepping out of your comfort zone a little. </a:t>
            </a:r>
          </a:p>
          <a:p>
            <a:endParaRPr lang="en-US" baseline="0" dirty="0" smtClean="0"/>
          </a:p>
          <a:p>
            <a:pPr marL="171450" indent="-171450">
              <a:buFont typeface="Arial" panose="020B0604020202020204" pitchFamily="34" charset="0"/>
              <a:buChar char="•"/>
            </a:pPr>
            <a:r>
              <a:rPr lang="en-US" baseline="0" dirty="0" smtClean="0"/>
              <a:t>And, in Phi Theta Kappa, you are not alone. You’ll find a network of support from fellow members, alumni and advisors.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9098F83-88F0-45B2-A8CA-EB4214DA79C7}" type="slidenum">
              <a:rPr lang="en-US" smtClean="0"/>
              <a:t>6</a:t>
            </a:fld>
            <a:endParaRPr lang="en-US"/>
          </a:p>
        </p:txBody>
      </p:sp>
    </p:spTree>
    <p:extLst>
      <p:ext uri="{BB962C8B-B14F-4D97-AF65-F5344CB8AC3E}">
        <p14:creationId xmlns:p14="http://schemas.microsoft.com/office/powerpoint/2010/main" val="1900872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Approximately 5-7 weeks after your name</a:t>
            </a:r>
            <a:r>
              <a:rPr lang="en-US" baseline="0" dirty="0" smtClean="0"/>
              <a:t> is reported to Phi Theta Kappa Headquarters, you will receive a packet in the mail with your golden key membership pen, personalized membership certificate, identification card and guide to your benefits as a member –  like these </a:t>
            </a:r>
            <a:r>
              <a:rPr lang="en-US" i="1" baseline="0" dirty="0" smtClean="0"/>
              <a:t>(display examples)</a:t>
            </a:r>
            <a:r>
              <a:rPr lang="en-US" baseline="0" dirty="0" smtClean="0"/>
              <a:t>.</a:t>
            </a:r>
          </a:p>
          <a:p>
            <a:endParaRPr lang="en-US" baseline="0" dirty="0" smtClean="0"/>
          </a:p>
          <a:p>
            <a:r>
              <a:rPr lang="en-US" baseline="0" dirty="0" smtClean="0"/>
              <a:t>As a member you’ll have access to tools on Phi Theta Kappa’s website through which you can request a press release announcing your induction and letters of recommendation confirming your membership in the honor society. </a:t>
            </a:r>
          </a:p>
          <a:p>
            <a:endParaRPr lang="en-US" baseline="0" dirty="0" smtClean="0"/>
          </a:p>
          <a:p>
            <a:r>
              <a:rPr lang="en-US" baseline="0" dirty="0" smtClean="0"/>
              <a:t>“Phi Theta Kappa Member” will be noted on your transcript, and a Phi Theta Kappa diploma seal will be attached to your diploma when you graduate.* </a:t>
            </a:r>
          </a:p>
          <a:p>
            <a:endParaRPr lang="en-US" baseline="0" dirty="0" smtClean="0"/>
          </a:p>
          <a:p>
            <a:r>
              <a:rPr lang="en-US" baseline="0" dirty="0" smtClean="0"/>
              <a:t>Also, you can stand out from the crowd during your graduation ceremony by purchasing and wearing Phi Theta Kappa graduation regalia.* </a:t>
            </a:r>
          </a:p>
          <a:p>
            <a:endParaRPr lang="en-US" i="1" baseline="0" dirty="0" smtClean="0"/>
          </a:p>
          <a:p>
            <a:r>
              <a:rPr lang="en-US" i="1" baseline="0" dirty="0" smtClean="0"/>
              <a:t>*(Note these are dependent on individual college policy. Confirm this is permitted before including in your presentation.)</a:t>
            </a:r>
            <a:endParaRPr lang="en-US" i="1" dirty="0"/>
          </a:p>
        </p:txBody>
      </p:sp>
      <p:sp>
        <p:nvSpPr>
          <p:cNvPr id="4" name="Slide Number Placeholder 3"/>
          <p:cNvSpPr>
            <a:spLocks noGrp="1"/>
          </p:cNvSpPr>
          <p:nvPr>
            <p:ph type="sldNum" sz="quarter" idx="10"/>
          </p:nvPr>
        </p:nvSpPr>
        <p:spPr/>
        <p:txBody>
          <a:bodyPr/>
          <a:lstStyle/>
          <a:p>
            <a:fld id="{B9098F83-88F0-45B2-A8CA-EB4214DA79C7}" type="slidenum">
              <a:rPr lang="en-US" smtClean="0"/>
              <a:t>7</a:t>
            </a:fld>
            <a:endParaRPr lang="en-US"/>
          </a:p>
        </p:txBody>
      </p:sp>
    </p:spTree>
    <p:extLst>
      <p:ext uri="{BB962C8B-B14F-4D97-AF65-F5344CB8AC3E}">
        <p14:creationId xmlns:p14="http://schemas.microsoft.com/office/powerpoint/2010/main" val="39832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 member, you’ll have access to nearly $90 million in scholarship opportunities</a:t>
            </a:r>
            <a:r>
              <a:rPr lang="en-US" baseline="0" dirty="0" smtClean="0"/>
              <a:t> from Phi Theta Kappa, partnering senior colleges and universities and foundations. </a:t>
            </a:r>
          </a:p>
          <a:p>
            <a:endParaRPr lang="en-US" baseline="0" dirty="0" smtClean="0"/>
          </a:p>
          <a:p>
            <a:r>
              <a:rPr lang="en-US" baseline="0" dirty="0" smtClean="0"/>
              <a:t>The best thing is that there are scholarship opportunities available for every step of your college career – whether you are working to earn your associate degree or preparing to transfer and pursue a bachelor’s or master’s degree. </a:t>
            </a:r>
          </a:p>
          <a:p>
            <a:endParaRPr lang="en-US" baseline="0" dirty="0" smtClean="0"/>
          </a:p>
          <a:p>
            <a:r>
              <a:rPr lang="en-US" baseline="0" dirty="0" smtClean="0"/>
              <a:t>In addition, Phi Theta Kappa offers scholarships with special focuses like those to help students who are facing unanticipated financial barriers to completing their degree. </a:t>
            </a:r>
          </a:p>
          <a:p>
            <a:endParaRPr lang="en-US" baseline="0" dirty="0" smtClean="0"/>
          </a:p>
          <a:p>
            <a:r>
              <a:rPr lang="en-US" baseline="0" dirty="0" smtClean="0"/>
              <a:t>Each scholarship program is different, so I encourage you to go to www.scholarships.ptk.org to check out more of the details.</a:t>
            </a:r>
            <a:endParaRPr lang="en-US" dirty="0"/>
          </a:p>
        </p:txBody>
      </p:sp>
      <p:sp>
        <p:nvSpPr>
          <p:cNvPr id="4" name="Slide Number Placeholder 3"/>
          <p:cNvSpPr>
            <a:spLocks noGrp="1"/>
          </p:cNvSpPr>
          <p:nvPr>
            <p:ph type="sldNum" sz="quarter" idx="10"/>
          </p:nvPr>
        </p:nvSpPr>
        <p:spPr/>
        <p:txBody>
          <a:bodyPr/>
          <a:lstStyle/>
          <a:p>
            <a:fld id="{B9098F83-88F0-45B2-A8CA-EB4214DA79C7}" type="slidenum">
              <a:rPr lang="en-US" smtClean="0"/>
              <a:t>8</a:t>
            </a:fld>
            <a:endParaRPr lang="en-US"/>
          </a:p>
        </p:txBody>
      </p:sp>
    </p:spTree>
    <p:extLst>
      <p:ext uri="{BB962C8B-B14F-4D97-AF65-F5344CB8AC3E}">
        <p14:creationId xmlns:p14="http://schemas.microsoft.com/office/powerpoint/2010/main" val="2924914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Whether your next step after</a:t>
            </a:r>
            <a:r>
              <a:rPr lang="en-US" baseline="0" dirty="0" smtClean="0"/>
              <a:t> _______ college will be starting a new career or transferring to a four-year college or university, you’ll need more than just good grades to stand out as a leader. </a:t>
            </a:r>
          </a:p>
          <a:p>
            <a:endParaRPr lang="en-US" baseline="0" dirty="0" smtClean="0"/>
          </a:p>
          <a:p>
            <a:r>
              <a:rPr lang="en-US" baseline="0" dirty="0" smtClean="0"/>
              <a:t>You’ll need skills like professional etiquette, team building, critical thinking and other soft skills to give you the advantage.  Phi Theta Kappa calls this the Competitive Edge, and it’s an online program available only to members that can equip you with such skills and even includes an online resume you can share. </a:t>
            </a:r>
          </a:p>
          <a:p>
            <a:endParaRPr lang="en-US" baseline="0" dirty="0" smtClean="0"/>
          </a:p>
          <a:p>
            <a:r>
              <a:rPr lang="en-US" baseline="0" dirty="0" smtClean="0"/>
              <a:t>There are also opportunities to stretch your leadership skills in a variety of ways, ranging from something as small as volunteering as a committee member to the greater responsibility of serving as a chapter, regional or international officer. </a:t>
            </a:r>
            <a:endParaRPr lang="en-US" dirty="0"/>
          </a:p>
        </p:txBody>
      </p:sp>
      <p:sp>
        <p:nvSpPr>
          <p:cNvPr id="4" name="Slide Number Placeholder 3"/>
          <p:cNvSpPr>
            <a:spLocks noGrp="1"/>
          </p:cNvSpPr>
          <p:nvPr>
            <p:ph type="sldNum" sz="quarter" idx="10"/>
          </p:nvPr>
        </p:nvSpPr>
        <p:spPr/>
        <p:txBody>
          <a:bodyPr/>
          <a:lstStyle/>
          <a:p>
            <a:fld id="{B9098F83-88F0-45B2-A8CA-EB4214DA79C7}" type="slidenum">
              <a:rPr lang="en-US" smtClean="0"/>
              <a:t>9</a:t>
            </a:fld>
            <a:endParaRPr lang="en-US"/>
          </a:p>
        </p:txBody>
      </p:sp>
    </p:spTree>
    <p:extLst>
      <p:ext uri="{BB962C8B-B14F-4D97-AF65-F5344CB8AC3E}">
        <p14:creationId xmlns:p14="http://schemas.microsoft.com/office/powerpoint/2010/main" val="1117001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Becoming</a:t>
            </a:r>
            <a:r>
              <a:rPr lang="en-US" baseline="0" dirty="0" smtClean="0"/>
              <a:t> a member of Phi Theta Kappa connects you with a network of scholars – locally here on our campus, regionally within the ________ region and even on an international level. </a:t>
            </a:r>
          </a:p>
          <a:p>
            <a:endParaRPr lang="en-US" baseline="0" dirty="0" smtClean="0"/>
          </a:p>
          <a:p>
            <a:r>
              <a:rPr lang="en-US" baseline="0" dirty="0" smtClean="0"/>
              <a:t>Members often say that Phi Theta Kappa feels like a family and that it was the place where they “fit in” and found others like them. </a:t>
            </a:r>
          </a:p>
          <a:p>
            <a:endParaRPr lang="en-US" baseline="0" dirty="0" smtClean="0"/>
          </a:p>
          <a:p>
            <a:r>
              <a:rPr lang="en-US" baseline="0" dirty="0" smtClean="0"/>
              <a:t>As a member, you choose your level of engagement with the organization. </a:t>
            </a:r>
          </a:p>
          <a:p>
            <a:endParaRPr lang="en-US" baseline="0" dirty="0" smtClean="0"/>
          </a:p>
          <a:p>
            <a:r>
              <a:rPr lang="en-US" baseline="0" dirty="0" smtClean="0"/>
              <a:t>Our mission is to first recognize your achievement. To receive this recognition you simply accept your invitation. </a:t>
            </a:r>
          </a:p>
          <a:p>
            <a:endParaRPr lang="en-US" baseline="0" dirty="0" smtClean="0"/>
          </a:p>
          <a:p>
            <a:r>
              <a:rPr lang="en-US" baseline="0" dirty="0" smtClean="0"/>
              <a:t>If you want to connect with our network of scholars, there are lots of opportunities from attending a chapter event, connecting virtually through the internet and social media or even by traveling to a regional or international meeting. The choice is yours.</a:t>
            </a:r>
          </a:p>
          <a:p>
            <a:endParaRPr lang="en-US" baseline="0" dirty="0" smtClean="0"/>
          </a:p>
          <a:p>
            <a:r>
              <a:rPr lang="en-US" baseline="0" dirty="0" smtClean="0"/>
              <a:t>To maintain your membership while attending _________ College, our only requirement is that you maintain a ______ GPA. When you leave ______________ College as a member in good standing, you remain a member for life. </a:t>
            </a:r>
            <a:r>
              <a:rPr lang="en-US" sz="1200" kern="1200" dirty="0" smtClean="0">
                <a:solidFill>
                  <a:schemeClr val="tx1"/>
                </a:solidFill>
                <a:effectLst/>
                <a:latin typeface="+mn-lt"/>
                <a:ea typeface="+mn-ea"/>
                <a:cs typeface="+mn-cs"/>
              </a:rPr>
              <a:t>You can continue involvement as an alumni through an alumni association or simply by volunteering at the local, regional or international level as an alumni."</a:t>
            </a:r>
            <a:endParaRPr lang="en-US" dirty="0"/>
          </a:p>
        </p:txBody>
      </p:sp>
      <p:sp>
        <p:nvSpPr>
          <p:cNvPr id="4" name="Slide Number Placeholder 3"/>
          <p:cNvSpPr>
            <a:spLocks noGrp="1"/>
          </p:cNvSpPr>
          <p:nvPr>
            <p:ph type="sldNum" sz="quarter" idx="10"/>
          </p:nvPr>
        </p:nvSpPr>
        <p:spPr/>
        <p:txBody>
          <a:bodyPr/>
          <a:lstStyle/>
          <a:p>
            <a:fld id="{B9098F83-88F0-45B2-A8CA-EB4214DA79C7}" type="slidenum">
              <a:rPr lang="en-US" smtClean="0"/>
              <a:t>10</a:t>
            </a:fld>
            <a:endParaRPr lang="en-US"/>
          </a:p>
        </p:txBody>
      </p:sp>
    </p:spTree>
    <p:extLst>
      <p:ext uri="{BB962C8B-B14F-4D97-AF65-F5344CB8AC3E}">
        <p14:creationId xmlns:p14="http://schemas.microsoft.com/office/powerpoint/2010/main" val="1098915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know from experience that Phi Theta Kappa can change your story,</a:t>
            </a:r>
            <a:r>
              <a:rPr lang="en-US" baseline="0" dirty="0" smtClean="0"/>
              <a:t> but we also have research to back it up! </a:t>
            </a:r>
          </a:p>
          <a:p>
            <a:endParaRPr lang="en-US" baseline="0" dirty="0" smtClean="0"/>
          </a:p>
          <a:p>
            <a:r>
              <a:rPr lang="en-US" baseline="0" dirty="0" smtClean="0"/>
              <a:t>Research shows that just becoming a Phi Theta Kappa member helps more students finish what they start. </a:t>
            </a:r>
          </a:p>
          <a:p>
            <a:endParaRPr lang="en-US" baseline="0" dirty="0" smtClean="0"/>
          </a:p>
          <a:p>
            <a:r>
              <a:rPr lang="en-US" baseline="0" dirty="0" smtClean="0"/>
              <a:t>91% of Phi Theta Kappa members complete their associate degree and/or transfer to a four-year college or university.</a:t>
            </a:r>
          </a:p>
          <a:p>
            <a:endParaRPr lang="en-US" baseline="0" dirty="0" smtClean="0"/>
          </a:p>
          <a:p>
            <a:r>
              <a:rPr lang="en-US" baseline="0" dirty="0" smtClean="0"/>
              <a:t>This is based on a study of 14,000 Phi Theta Kappa members nationwide. Compared to the national success rate of 39% among community college students. </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B9098F83-88F0-45B2-A8CA-EB4214DA79C7}" type="slidenum">
              <a:rPr lang="en-US" smtClean="0"/>
              <a:t>11</a:t>
            </a:fld>
            <a:endParaRPr lang="en-US"/>
          </a:p>
        </p:txBody>
      </p:sp>
    </p:spTree>
    <p:extLst>
      <p:ext uri="{BB962C8B-B14F-4D97-AF65-F5344CB8AC3E}">
        <p14:creationId xmlns:p14="http://schemas.microsoft.com/office/powerpoint/2010/main" val="3691383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1A033A-2483-454C-8C4A-C679432B1751}" type="datetimeFigureOut">
              <a:rPr lang="en-US" smtClean="0"/>
              <a:t>15-Feb-16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1AE7B58-6D18-E645-862B-50F727B5E348}" type="slidenum">
              <a:rPr lang="en-US" smtClean="0"/>
              <a:t>‹#›</a:t>
            </a:fld>
            <a:endParaRPr lang="en-US"/>
          </a:p>
        </p:txBody>
      </p:sp>
    </p:spTree>
    <p:extLst>
      <p:ext uri="{BB962C8B-B14F-4D97-AF65-F5344CB8AC3E}">
        <p14:creationId xmlns:p14="http://schemas.microsoft.com/office/powerpoint/2010/main" val="1229440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1A033A-2483-454C-8C4A-C679432B1751}" type="datetimeFigureOut">
              <a:rPr lang="en-US" smtClean="0"/>
              <a:t>15-Feb-16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1AE7B58-6D18-E645-862B-50F727B5E348}" type="slidenum">
              <a:rPr lang="en-US" smtClean="0"/>
              <a:t>‹#›</a:t>
            </a:fld>
            <a:endParaRPr lang="en-US"/>
          </a:p>
        </p:txBody>
      </p:sp>
    </p:spTree>
    <p:extLst>
      <p:ext uri="{BB962C8B-B14F-4D97-AF65-F5344CB8AC3E}">
        <p14:creationId xmlns:p14="http://schemas.microsoft.com/office/powerpoint/2010/main" val="1362446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1A033A-2483-454C-8C4A-C679432B1751}" type="datetimeFigureOut">
              <a:rPr lang="en-US" smtClean="0"/>
              <a:t>15-Feb-16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1AE7B58-6D18-E645-862B-50F727B5E348}" type="slidenum">
              <a:rPr lang="en-US" smtClean="0"/>
              <a:t>‹#›</a:t>
            </a:fld>
            <a:endParaRPr lang="en-US"/>
          </a:p>
        </p:txBody>
      </p:sp>
    </p:spTree>
    <p:extLst>
      <p:ext uri="{BB962C8B-B14F-4D97-AF65-F5344CB8AC3E}">
        <p14:creationId xmlns:p14="http://schemas.microsoft.com/office/powerpoint/2010/main" val="577210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1A033A-2483-454C-8C4A-C679432B1751}" type="datetimeFigureOut">
              <a:rPr lang="en-US" smtClean="0"/>
              <a:t>15-Feb-16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1AE7B58-6D18-E645-862B-50F727B5E348}" type="slidenum">
              <a:rPr lang="en-US" smtClean="0"/>
              <a:t>‹#›</a:t>
            </a:fld>
            <a:endParaRPr lang="en-US"/>
          </a:p>
        </p:txBody>
      </p:sp>
    </p:spTree>
    <p:extLst>
      <p:ext uri="{BB962C8B-B14F-4D97-AF65-F5344CB8AC3E}">
        <p14:creationId xmlns:p14="http://schemas.microsoft.com/office/powerpoint/2010/main" val="711049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21A033A-2483-454C-8C4A-C679432B1751}" type="datetimeFigureOut">
              <a:rPr lang="en-US" smtClean="0"/>
              <a:t>15-Feb-16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1AE7B58-6D18-E645-862B-50F727B5E348}" type="slidenum">
              <a:rPr lang="en-US" smtClean="0"/>
              <a:t>‹#›</a:t>
            </a:fld>
            <a:endParaRPr lang="en-US"/>
          </a:p>
        </p:txBody>
      </p:sp>
    </p:spTree>
    <p:extLst>
      <p:ext uri="{BB962C8B-B14F-4D97-AF65-F5344CB8AC3E}">
        <p14:creationId xmlns:p14="http://schemas.microsoft.com/office/powerpoint/2010/main" val="827701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21A033A-2483-454C-8C4A-C679432B1751}" type="datetimeFigureOut">
              <a:rPr lang="en-US" smtClean="0"/>
              <a:t>15-Feb-16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1AE7B58-6D18-E645-862B-50F727B5E348}" type="slidenum">
              <a:rPr lang="en-US" smtClean="0"/>
              <a:t>‹#›</a:t>
            </a:fld>
            <a:endParaRPr lang="en-US"/>
          </a:p>
        </p:txBody>
      </p:sp>
    </p:spTree>
    <p:extLst>
      <p:ext uri="{BB962C8B-B14F-4D97-AF65-F5344CB8AC3E}">
        <p14:creationId xmlns:p14="http://schemas.microsoft.com/office/powerpoint/2010/main" val="4291497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21A033A-2483-454C-8C4A-C679432B1751}" type="datetimeFigureOut">
              <a:rPr lang="en-US" smtClean="0"/>
              <a:t>15-Feb-16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61AE7B58-6D18-E645-862B-50F727B5E348}" type="slidenum">
              <a:rPr lang="en-US" smtClean="0"/>
              <a:t>‹#›</a:t>
            </a:fld>
            <a:endParaRPr lang="en-US"/>
          </a:p>
        </p:txBody>
      </p:sp>
    </p:spTree>
    <p:extLst>
      <p:ext uri="{BB962C8B-B14F-4D97-AF65-F5344CB8AC3E}">
        <p14:creationId xmlns:p14="http://schemas.microsoft.com/office/powerpoint/2010/main" val="661464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21A033A-2483-454C-8C4A-C679432B1751}" type="datetimeFigureOut">
              <a:rPr lang="en-US" smtClean="0"/>
              <a:t>15-Feb-16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61AE7B58-6D18-E645-862B-50F727B5E348}" type="slidenum">
              <a:rPr lang="en-US" smtClean="0"/>
              <a:t>‹#›</a:t>
            </a:fld>
            <a:endParaRPr lang="en-US"/>
          </a:p>
        </p:txBody>
      </p:sp>
    </p:spTree>
    <p:extLst>
      <p:ext uri="{BB962C8B-B14F-4D97-AF65-F5344CB8AC3E}">
        <p14:creationId xmlns:p14="http://schemas.microsoft.com/office/powerpoint/2010/main" val="3056555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21A033A-2483-454C-8C4A-C679432B1751}" type="datetimeFigureOut">
              <a:rPr lang="en-US" smtClean="0"/>
              <a:t>15-Feb-16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61AE7B58-6D18-E645-862B-50F727B5E348}" type="slidenum">
              <a:rPr lang="en-US" smtClean="0"/>
              <a:t>‹#›</a:t>
            </a:fld>
            <a:endParaRPr lang="en-US"/>
          </a:p>
        </p:txBody>
      </p:sp>
    </p:spTree>
    <p:extLst>
      <p:ext uri="{BB962C8B-B14F-4D97-AF65-F5344CB8AC3E}">
        <p14:creationId xmlns:p14="http://schemas.microsoft.com/office/powerpoint/2010/main" val="2153399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21A033A-2483-454C-8C4A-C679432B1751}" type="datetimeFigureOut">
              <a:rPr lang="en-US" smtClean="0"/>
              <a:t>15-Feb-16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1AE7B58-6D18-E645-862B-50F727B5E348}" type="slidenum">
              <a:rPr lang="en-US" smtClean="0"/>
              <a:t>‹#›</a:t>
            </a:fld>
            <a:endParaRPr lang="en-US"/>
          </a:p>
        </p:txBody>
      </p:sp>
    </p:spTree>
    <p:extLst>
      <p:ext uri="{BB962C8B-B14F-4D97-AF65-F5344CB8AC3E}">
        <p14:creationId xmlns:p14="http://schemas.microsoft.com/office/powerpoint/2010/main" val="1257790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21A033A-2483-454C-8C4A-C679432B1751}" type="datetimeFigureOut">
              <a:rPr lang="en-US" smtClean="0"/>
              <a:t>15-Feb-16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1AE7B58-6D18-E645-862B-50F727B5E348}" type="slidenum">
              <a:rPr lang="en-US" smtClean="0"/>
              <a:t>‹#›</a:t>
            </a:fld>
            <a:endParaRPr lang="en-US"/>
          </a:p>
        </p:txBody>
      </p:sp>
    </p:spTree>
    <p:extLst>
      <p:ext uri="{BB962C8B-B14F-4D97-AF65-F5344CB8AC3E}">
        <p14:creationId xmlns:p14="http://schemas.microsoft.com/office/powerpoint/2010/main" val="2494777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1104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235218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2">
              <a:lumMod val="75000"/>
            </a:schemeClr>
          </a:solidFill>
          <a:latin typeface="Avenir LT Std 65 Medium"/>
          <a:ea typeface="+mj-ea"/>
          <a:cs typeface="Avenir LT Std 65 Medium"/>
        </a:defRPr>
      </a:lvl1pPr>
    </p:titleStyle>
    <p:bodyStyle>
      <a:lvl1pPr marL="342900" indent="-342900" algn="l" defTabSz="457200" rtl="0" eaLnBrk="1" latinLnBrk="0" hangingPunct="1">
        <a:spcBef>
          <a:spcPct val="20000"/>
        </a:spcBef>
        <a:buFont typeface="Arial"/>
        <a:buChar char="•"/>
        <a:defRPr sz="3200" kern="1200">
          <a:solidFill>
            <a:srgbClr val="17375E"/>
          </a:solidFill>
          <a:latin typeface="Avenir LT Std 45 Book"/>
          <a:ea typeface="+mn-ea"/>
          <a:cs typeface="Avenir LT Std 45 Book"/>
        </a:defRPr>
      </a:lvl1pPr>
      <a:lvl2pPr marL="742950" indent="-285750" algn="l" defTabSz="457200" rtl="0" eaLnBrk="1" latinLnBrk="0" hangingPunct="1">
        <a:spcBef>
          <a:spcPct val="20000"/>
        </a:spcBef>
        <a:buFont typeface="Arial"/>
        <a:buChar char="–"/>
        <a:defRPr sz="2800" kern="1200">
          <a:solidFill>
            <a:srgbClr val="17375E"/>
          </a:solidFill>
          <a:latin typeface="Avenir LT Std 45 Book"/>
          <a:ea typeface="+mn-ea"/>
          <a:cs typeface="Avenir LT Std 45 Book"/>
        </a:defRPr>
      </a:lvl2pPr>
      <a:lvl3pPr marL="1143000" indent="-228600" algn="l" defTabSz="457200" rtl="0" eaLnBrk="1" latinLnBrk="0" hangingPunct="1">
        <a:spcBef>
          <a:spcPct val="20000"/>
        </a:spcBef>
        <a:buFont typeface="Arial"/>
        <a:buChar char="•"/>
        <a:defRPr sz="2400" kern="1200">
          <a:solidFill>
            <a:srgbClr val="17375E"/>
          </a:solidFill>
          <a:latin typeface="Avenir LT Std 45 Book"/>
          <a:ea typeface="+mn-ea"/>
          <a:cs typeface="Avenir LT Std 45 Book"/>
        </a:defRPr>
      </a:lvl3pPr>
      <a:lvl4pPr marL="1600200" indent="-228600" algn="l" defTabSz="457200" rtl="0" eaLnBrk="1" latinLnBrk="0" hangingPunct="1">
        <a:spcBef>
          <a:spcPct val="20000"/>
        </a:spcBef>
        <a:buFont typeface="Arial"/>
        <a:buChar char="–"/>
        <a:defRPr sz="2000" kern="1200">
          <a:solidFill>
            <a:srgbClr val="17375E"/>
          </a:solidFill>
          <a:latin typeface="Avenir LT Std 45 Book"/>
          <a:ea typeface="+mn-ea"/>
          <a:cs typeface="Avenir LT Std 45 Book"/>
        </a:defRPr>
      </a:lvl4pPr>
      <a:lvl5pPr marL="2057400" indent="-228600" algn="l" defTabSz="457200" rtl="0" eaLnBrk="1" latinLnBrk="0" hangingPunct="1">
        <a:spcBef>
          <a:spcPct val="20000"/>
        </a:spcBef>
        <a:buFont typeface="Arial"/>
        <a:buChar char="»"/>
        <a:defRPr sz="2000" kern="1200">
          <a:solidFill>
            <a:srgbClr val="17375E"/>
          </a:solidFill>
          <a:latin typeface="Avenir LT Std 45 Book"/>
          <a:ea typeface="+mn-ea"/>
          <a:cs typeface="Avenir LT Std 45 Boo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mailto:omicronalpha.ptk@mgccc.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youtu.be/sja0e15Nd1c"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ptk.org/" TargetMode="External"/><Relationship Id="rId4" Type="http://schemas.openxmlformats.org/officeDocument/2006/relationships/hyperlink" Target="http://www.scholarships.ptk.or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3340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397" y="880651"/>
            <a:ext cx="9144793" cy="5096698"/>
          </a:xfrm>
          <a:prstGeom prst="rect">
            <a:avLst/>
          </a:prstGeom>
        </p:spPr>
      </p:pic>
      <p:sp>
        <p:nvSpPr>
          <p:cNvPr id="2" name="Title 1"/>
          <p:cNvSpPr>
            <a:spLocks noGrp="1"/>
          </p:cNvSpPr>
          <p:nvPr>
            <p:ph type="title"/>
          </p:nvPr>
        </p:nvSpPr>
        <p:spPr/>
        <p:txBody>
          <a:bodyPr/>
          <a:lstStyle/>
          <a:p>
            <a:r>
              <a:rPr lang="en-US" dirty="0" smtClean="0"/>
              <a:t>A Network of Scholars</a:t>
            </a:r>
            <a:endParaRPr lang="en-US" dirty="0"/>
          </a:p>
        </p:txBody>
      </p:sp>
      <p:sp>
        <p:nvSpPr>
          <p:cNvPr id="3" name="Content Placeholder 2"/>
          <p:cNvSpPr>
            <a:spLocks noGrp="1"/>
          </p:cNvSpPr>
          <p:nvPr>
            <p:ph idx="1"/>
          </p:nvPr>
        </p:nvSpPr>
        <p:spPr>
          <a:xfrm>
            <a:off x="457200" y="1417638"/>
            <a:ext cx="8229600" cy="4592781"/>
          </a:xfrm>
        </p:spPr>
        <p:txBody>
          <a:bodyPr>
            <a:normAutofit fontScale="85000" lnSpcReduction="10000"/>
          </a:bodyPr>
          <a:lstStyle/>
          <a:p>
            <a:r>
              <a:rPr lang="en-US" dirty="0" smtClean="0"/>
              <a:t>Connect with members </a:t>
            </a:r>
          </a:p>
          <a:p>
            <a:pPr lvl="1"/>
            <a:r>
              <a:rPr lang="en-US" dirty="0" smtClean="0"/>
              <a:t>Locally	</a:t>
            </a:r>
          </a:p>
          <a:p>
            <a:pPr lvl="1"/>
            <a:r>
              <a:rPr lang="en-US" dirty="0" smtClean="0"/>
              <a:t>Regionally 				</a:t>
            </a:r>
          </a:p>
          <a:p>
            <a:pPr lvl="1"/>
            <a:r>
              <a:rPr lang="en-US" dirty="0" smtClean="0"/>
              <a:t>Internationally</a:t>
            </a:r>
          </a:p>
          <a:p>
            <a:pPr marL="457200" lvl="1" indent="0">
              <a:buNone/>
            </a:pPr>
            <a:endParaRPr lang="en-US" sz="1900" dirty="0" smtClean="0"/>
          </a:p>
          <a:p>
            <a:pPr marL="514350" indent="-457200"/>
            <a:r>
              <a:rPr lang="en-US" dirty="0" smtClean="0"/>
              <a:t>Attend leadership conferences*</a:t>
            </a:r>
          </a:p>
          <a:p>
            <a:pPr lvl="1"/>
            <a:r>
              <a:rPr lang="en-US" dirty="0" smtClean="0"/>
              <a:t>MS/LA Conference </a:t>
            </a:r>
            <a:r>
              <a:rPr lang="en-US" dirty="0"/>
              <a:t>				</a:t>
            </a:r>
            <a:r>
              <a:rPr lang="en-US" dirty="0" smtClean="0"/>
              <a:t>	TBA</a:t>
            </a:r>
            <a:endParaRPr lang="en-US" dirty="0"/>
          </a:p>
          <a:p>
            <a:pPr lvl="1"/>
            <a:r>
              <a:rPr lang="en-US" dirty="0" smtClean="0"/>
              <a:t>Nerd Nation 				April 7-9 in Washington D.C.</a:t>
            </a:r>
          </a:p>
          <a:p>
            <a:pPr lvl="1"/>
            <a:r>
              <a:rPr lang="en-US" dirty="0" smtClean="0"/>
              <a:t>Honors Institute     June 20-25 in Winston-Salem, NC</a:t>
            </a:r>
            <a:endParaRPr lang="en-US" dirty="0"/>
          </a:p>
          <a:p>
            <a:pPr marL="57150" indent="0">
              <a:buNone/>
            </a:pPr>
            <a:endParaRPr lang="en-US" dirty="0" smtClean="0"/>
          </a:p>
          <a:p>
            <a:r>
              <a:rPr lang="en-US" dirty="0" smtClean="0"/>
              <a:t>Member for life</a:t>
            </a:r>
          </a:p>
          <a:p>
            <a:pPr marL="457200" lvl="1" indent="0">
              <a:buNone/>
            </a:pPr>
            <a:endParaRPr lang="en-US" dirty="0" smtClean="0"/>
          </a:p>
        </p:txBody>
      </p:sp>
      <p:sp>
        <p:nvSpPr>
          <p:cNvPr id="6" name="TextBox 5"/>
          <p:cNvSpPr txBox="1"/>
          <p:nvPr/>
        </p:nvSpPr>
        <p:spPr>
          <a:xfrm>
            <a:off x="457200" y="6195085"/>
            <a:ext cx="5458692" cy="369332"/>
          </a:xfrm>
          <a:prstGeom prst="rect">
            <a:avLst/>
          </a:prstGeom>
          <a:noFill/>
        </p:spPr>
        <p:txBody>
          <a:bodyPr wrap="square" rtlCol="0">
            <a:spAutoFit/>
          </a:bodyPr>
          <a:lstStyle/>
          <a:p>
            <a:r>
              <a:rPr lang="en-US" dirty="0" smtClean="0"/>
              <a:t>*Active Member</a:t>
            </a:r>
            <a:endParaRPr lang="en-US" dirty="0"/>
          </a:p>
        </p:txBody>
      </p:sp>
    </p:spTree>
    <p:extLst>
      <p:ext uri="{BB962C8B-B14F-4D97-AF65-F5344CB8AC3E}">
        <p14:creationId xmlns:p14="http://schemas.microsoft.com/office/powerpoint/2010/main" val="17429957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97" y="880651"/>
            <a:ext cx="9144793" cy="5096698"/>
          </a:xfrm>
          <a:prstGeom prst="rect">
            <a:avLst/>
          </a:prstGeom>
        </p:spPr>
      </p:pic>
      <p:sp>
        <p:nvSpPr>
          <p:cNvPr id="2" name="Title 1"/>
          <p:cNvSpPr>
            <a:spLocks noGrp="1"/>
          </p:cNvSpPr>
          <p:nvPr>
            <p:ph type="title"/>
          </p:nvPr>
        </p:nvSpPr>
        <p:spPr/>
        <p:txBody>
          <a:bodyPr>
            <a:normAutofit/>
          </a:bodyPr>
          <a:lstStyle/>
          <a:p>
            <a:r>
              <a:rPr lang="en-US" dirty="0" smtClean="0"/>
              <a:t>Finish What </a:t>
            </a:r>
            <a:r>
              <a:rPr lang="en-US" dirty="0"/>
              <a:t>Y</a:t>
            </a:r>
            <a:r>
              <a:rPr lang="en-US" dirty="0" smtClean="0"/>
              <a:t>ou </a:t>
            </a:r>
            <a:r>
              <a:rPr lang="en-US" dirty="0"/>
              <a:t>S</a:t>
            </a:r>
            <a:r>
              <a:rPr lang="en-US" dirty="0" smtClean="0"/>
              <a:t>tart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91% of Phi Theta Kappa members complete their associate degree and/or transfer to a four-year college or university. </a:t>
            </a:r>
          </a:p>
          <a:p>
            <a:pPr marL="0" indent="0">
              <a:buNone/>
            </a:pPr>
            <a:endParaRPr lang="en-US" dirty="0"/>
          </a:p>
          <a:p>
            <a:pPr marL="0" indent="0">
              <a:buNone/>
            </a:pPr>
            <a:r>
              <a:rPr lang="en-US" sz="2600" i="1" dirty="0" smtClean="0"/>
              <a:t>(Based on a study of 14,000 Phi Theta Kappa members nationwide. Compared to the national success rate of 39% among community college students.)</a:t>
            </a:r>
            <a:endParaRPr lang="en-US" sz="2600" i="1" dirty="0"/>
          </a:p>
        </p:txBody>
      </p:sp>
    </p:spTree>
    <p:extLst>
      <p:ext uri="{BB962C8B-B14F-4D97-AF65-F5344CB8AC3E}">
        <p14:creationId xmlns:p14="http://schemas.microsoft.com/office/powerpoint/2010/main" val="1991307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97" y="880651"/>
            <a:ext cx="9144793" cy="5096698"/>
          </a:xfrm>
          <a:prstGeom prst="rect">
            <a:avLst/>
          </a:prstGeom>
        </p:spPr>
      </p:pic>
      <p:sp>
        <p:nvSpPr>
          <p:cNvPr id="2" name="Title 1"/>
          <p:cNvSpPr>
            <a:spLocks noGrp="1"/>
          </p:cNvSpPr>
          <p:nvPr>
            <p:ph type="title"/>
          </p:nvPr>
        </p:nvSpPr>
        <p:spPr/>
        <p:txBody>
          <a:bodyPr/>
          <a:lstStyle/>
          <a:p>
            <a:r>
              <a:rPr lang="en-US" dirty="0" smtClean="0"/>
              <a:t>Ready to change your story?</a:t>
            </a:r>
            <a:endParaRPr lang="en-US" dirty="0"/>
          </a:p>
        </p:txBody>
      </p:sp>
      <p:sp>
        <p:nvSpPr>
          <p:cNvPr id="3" name="Content Placeholder 2"/>
          <p:cNvSpPr>
            <a:spLocks noGrp="1"/>
          </p:cNvSpPr>
          <p:nvPr>
            <p:ph idx="1"/>
          </p:nvPr>
        </p:nvSpPr>
        <p:spPr/>
        <p:txBody>
          <a:bodyPr/>
          <a:lstStyle/>
          <a:p>
            <a:pPr algn="ctr"/>
            <a:endParaRPr lang="en-US" dirty="0" smtClean="0"/>
          </a:p>
          <a:p>
            <a:pPr algn="ctr"/>
            <a:r>
              <a:rPr lang="en-US" dirty="0" smtClean="0"/>
              <a:t>One-time membership fee of $105</a:t>
            </a:r>
          </a:p>
          <a:p>
            <a:pPr algn="ctr"/>
            <a:r>
              <a:rPr lang="en-US" dirty="0" smtClean="0"/>
              <a:t>Submit in person</a:t>
            </a:r>
          </a:p>
          <a:p>
            <a:pPr algn="ctr"/>
            <a:r>
              <a:rPr lang="en-US" dirty="0" smtClean="0"/>
              <a:t>Submit online</a:t>
            </a:r>
            <a:endParaRPr lang="en-US" dirty="0"/>
          </a:p>
        </p:txBody>
      </p:sp>
    </p:spTree>
    <p:extLst>
      <p:ext uri="{BB962C8B-B14F-4D97-AF65-F5344CB8AC3E}">
        <p14:creationId xmlns:p14="http://schemas.microsoft.com/office/powerpoint/2010/main" val="33933777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97" y="880651"/>
            <a:ext cx="9144793" cy="5096698"/>
          </a:xfrm>
          <a:prstGeom prst="rect">
            <a:avLst/>
          </a:prstGeom>
        </p:spPr>
      </p:pic>
      <p:sp>
        <p:nvSpPr>
          <p:cNvPr id="2" name="Title 1"/>
          <p:cNvSpPr>
            <a:spLocks noGrp="1"/>
          </p:cNvSpPr>
          <p:nvPr>
            <p:ph type="title"/>
          </p:nvPr>
        </p:nvSpPr>
        <p:spPr/>
        <p:txBody>
          <a:bodyPr/>
          <a:lstStyle/>
          <a:p>
            <a:r>
              <a:rPr lang="en-US" dirty="0" smtClean="0"/>
              <a:t>Induction Ceremony</a:t>
            </a:r>
            <a:endParaRPr lang="en-US" dirty="0"/>
          </a:p>
        </p:txBody>
      </p:sp>
      <p:sp>
        <p:nvSpPr>
          <p:cNvPr id="3" name="Content Placeholder 2"/>
          <p:cNvSpPr>
            <a:spLocks noGrp="1"/>
          </p:cNvSpPr>
          <p:nvPr>
            <p:ph idx="1"/>
          </p:nvPr>
        </p:nvSpPr>
        <p:spPr/>
        <p:txBody>
          <a:bodyPr/>
          <a:lstStyle/>
          <a:p>
            <a:r>
              <a:rPr lang="en-US" smtClean="0"/>
              <a:t>April 22, 2016</a:t>
            </a:r>
            <a:endParaRPr lang="en-US" dirty="0" smtClean="0"/>
          </a:p>
          <a:p>
            <a:r>
              <a:rPr lang="en-US" dirty="0" smtClean="0"/>
              <a:t>6:00 PM (Please be present at 5:00 PM)</a:t>
            </a:r>
          </a:p>
          <a:p>
            <a:r>
              <a:rPr lang="en-US" dirty="0" smtClean="0"/>
              <a:t>MGCCC JD Auditorium</a:t>
            </a:r>
          </a:p>
          <a:p>
            <a:r>
              <a:rPr lang="en-US" dirty="0" smtClean="0"/>
              <a:t>Reception to follow</a:t>
            </a:r>
          </a:p>
          <a:p>
            <a:r>
              <a:rPr lang="en-US" dirty="0" smtClean="0"/>
              <a:t>Invite your friends and family</a:t>
            </a:r>
          </a:p>
        </p:txBody>
      </p:sp>
    </p:spTree>
    <p:extLst>
      <p:ext uri="{BB962C8B-B14F-4D97-AF65-F5344CB8AC3E}">
        <p14:creationId xmlns:p14="http://schemas.microsoft.com/office/powerpoint/2010/main" val="2115208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97" y="880651"/>
            <a:ext cx="9144793" cy="5096698"/>
          </a:xfrm>
          <a:prstGeom prst="rect">
            <a:avLst/>
          </a:prstGeom>
        </p:spPr>
      </p:pic>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Please contact us through our chapter email or office phone:</a:t>
            </a:r>
          </a:p>
          <a:p>
            <a:pPr lvl="1">
              <a:buFont typeface="Wingdings" panose="05000000000000000000" pitchFamily="2" charset="2"/>
              <a:buChar char="v"/>
            </a:pPr>
            <a:r>
              <a:rPr lang="en-US" dirty="0" smtClean="0"/>
              <a:t> Email: </a:t>
            </a:r>
            <a:r>
              <a:rPr lang="en-US" dirty="0" smtClean="0">
                <a:hlinkClick r:id="rId4"/>
              </a:rPr>
              <a:t>omicronalpha.ptk@mgccc.edu</a:t>
            </a:r>
            <a:endParaRPr lang="en-US" dirty="0" smtClean="0"/>
          </a:p>
          <a:p>
            <a:pPr lvl="1">
              <a:buFont typeface="Wingdings" panose="05000000000000000000" pitchFamily="2" charset="2"/>
              <a:buChar char="v"/>
            </a:pPr>
            <a:r>
              <a:rPr lang="en-US" dirty="0" smtClean="0"/>
              <a:t>Phone: </a:t>
            </a:r>
            <a:r>
              <a:rPr lang="en-US" dirty="0"/>
              <a:t>(228) </a:t>
            </a:r>
            <a:r>
              <a:rPr lang="en-US" dirty="0" smtClean="0"/>
              <a:t>897-3943</a:t>
            </a:r>
          </a:p>
          <a:p>
            <a:pPr lvl="1">
              <a:buFont typeface="Wingdings" panose="05000000000000000000" pitchFamily="2" charset="2"/>
              <a:buChar char="v"/>
            </a:pPr>
            <a:r>
              <a:rPr lang="en-US" dirty="0"/>
              <a:t>Facebook</a:t>
            </a:r>
            <a:r>
              <a:rPr lang="en-US"/>
              <a:t>: </a:t>
            </a:r>
            <a:r>
              <a:rPr lang="en-US" smtClean="0"/>
              <a:t>facebook.com/</a:t>
            </a:r>
            <a:r>
              <a:rPr lang="en-US" dirty="0" err="1" smtClean="0"/>
              <a:t>omicronalphaptk</a:t>
            </a:r>
            <a:r>
              <a:rPr lang="en-US" dirty="0" smtClean="0"/>
              <a:t/>
            </a:r>
            <a:br>
              <a:rPr lang="en-US" dirty="0" smtClean="0"/>
            </a:br>
            <a:endParaRPr lang="en-US" dirty="0" smtClean="0"/>
          </a:p>
          <a:p>
            <a:r>
              <a:rPr lang="en-US" dirty="0" smtClean="0"/>
              <a:t>Thank you</a:t>
            </a:r>
            <a:endParaRPr lang="en-US" dirty="0"/>
          </a:p>
        </p:txBody>
      </p:sp>
    </p:spTree>
    <p:extLst>
      <p:ext uri="{BB962C8B-B14F-4D97-AF65-F5344CB8AC3E}">
        <p14:creationId xmlns:p14="http://schemas.microsoft.com/office/powerpoint/2010/main" val="2211753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97" y="880651"/>
            <a:ext cx="9144793" cy="5096698"/>
          </a:xfrm>
          <a:prstGeom prst="rect">
            <a:avLst/>
          </a:prstGeom>
        </p:spPr>
      </p:pic>
      <p:sp>
        <p:nvSpPr>
          <p:cNvPr id="2" name="Title 1"/>
          <p:cNvSpPr>
            <a:spLocks noGrp="1"/>
          </p:cNvSpPr>
          <p:nvPr>
            <p:ph type="title"/>
          </p:nvPr>
        </p:nvSpPr>
        <p:spPr/>
        <p:txBody>
          <a:bodyPr/>
          <a:lstStyle/>
          <a:p>
            <a:r>
              <a:rPr lang="en-US" dirty="0" smtClean="0"/>
              <a:t>What is Phi Theta Kappa?  </a:t>
            </a:r>
            <a:endParaRPr lang="en-US" dirty="0"/>
          </a:p>
        </p:txBody>
      </p:sp>
      <p:sp>
        <p:nvSpPr>
          <p:cNvPr id="3" name="Content Placeholder 2"/>
          <p:cNvSpPr>
            <a:spLocks noGrp="1"/>
          </p:cNvSpPr>
          <p:nvPr>
            <p:ph idx="1"/>
          </p:nvPr>
        </p:nvSpPr>
        <p:spPr/>
        <p:txBody>
          <a:bodyPr>
            <a:noAutofit/>
          </a:bodyPr>
          <a:lstStyle/>
          <a:p>
            <a:r>
              <a:rPr lang="en-US" sz="3000" dirty="0" smtClean="0">
                <a:latin typeface="Avenir Book"/>
                <a:cs typeface="Avenir Book"/>
              </a:rPr>
              <a:t>Founded in 1918</a:t>
            </a:r>
          </a:p>
          <a:p>
            <a:r>
              <a:rPr lang="en-US" sz="3000" dirty="0" smtClean="0">
                <a:latin typeface="Avenir Book"/>
                <a:cs typeface="Avenir Book"/>
              </a:rPr>
              <a:t>Recognizes scholars and develops leaders</a:t>
            </a:r>
          </a:p>
          <a:p>
            <a:r>
              <a:rPr lang="en-US" sz="3000" dirty="0" smtClean="0">
                <a:latin typeface="Avenir Book"/>
                <a:cs typeface="Avenir Book"/>
              </a:rPr>
              <a:t>Over 3 million members inducted since its founding</a:t>
            </a:r>
          </a:p>
          <a:p>
            <a:r>
              <a:rPr lang="en-US" sz="3000" dirty="0">
                <a:latin typeface="Avenir Book"/>
                <a:cs typeface="Avenir Book"/>
              </a:rPr>
              <a:t>1,285 chapters worldwide  </a:t>
            </a:r>
            <a:endParaRPr lang="en-US" sz="3000" dirty="0" smtClean="0">
              <a:latin typeface="Avenir Book"/>
              <a:cs typeface="Avenir Book"/>
            </a:endParaRPr>
          </a:p>
          <a:p>
            <a:r>
              <a:rPr lang="en-US" sz="3000" dirty="0" smtClean="0">
                <a:latin typeface="Avenir Book"/>
                <a:cs typeface="Avenir Book"/>
              </a:rPr>
              <a:t>134,000 scholars inducted annually</a:t>
            </a:r>
            <a:r>
              <a:rPr lang="en-US" dirty="0" smtClean="0">
                <a:latin typeface="Avenir Book"/>
                <a:cs typeface="Avenir Book"/>
              </a:rPr>
              <a:t> </a:t>
            </a:r>
            <a:endParaRPr lang="en-US" dirty="0">
              <a:latin typeface="Avenir Book"/>
              <a:cs typeface="Avenir Book"/>
            </a:endParaRPr>
          </a:p>
        </p:txBody>
      </p:sp>
    </p:spTree>
    <p:extLst>
      <p:ext uri="{BB962C8B-B14F-4D97-AF65-F5344CB8AC3E}">
        <p14:creationId xmlns:p14="http://schemas.microsoft.com/office/powerpoint/2010/main" val="2534078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97" y="880651"/>
            <a:ext cx="9144793" cy="5096698"/>
          </a:xfrm>
          <a:prstGeom prst="rect">
            <a:avLst/>
          </a:prstGeom>
        </p:spPr>
      </p:pic>
      <p:sp>
        <p:nvSpPr>
          <p:cNvPr id="2" name="Title 1"/>
          <p:cNvSpPr>
            <a:spLocks noGrp="1"/>
          </p:cNvSpPr>
          <p:nvPr>
            <p:ph type="title"/>
          </p:nvPr>
        </p:nvSpPr>
        <p:spPr/>
        <p:txBody>
          <a:bodyPr>
            <a:normAutofit/>
          </a:bodyPr>
          <a:lstStyle/>
          <a:p>
            <a:r>
              <a:rPr lang="en-US" dirty="0" smtClean="0"/>
              <a:t>Phi Theta Kappa Membership</a:t>
            </a:r>
            <a:endParaRPr lang="en-US" dirty="0"/>
          </a:p>
        </p:txBody>
      </p:sp>
      <p:sp>
        <p:nvSpPr>
          <p:cNvPr id="3" name="Content Placeholder 2"/>
          <p:cNvSpPr>
            <a:spLocks noGrp="1"/>
          </p:cNvSpPr>
          <p:nvPr>
            <p:ph idx="1"/>
          </p:nvPr>
        </p:nvSpPr>
        <p:spPr/>
        <p:txBody>
          <a:bodyPr/>
          <a:lstStyle/>
          <a:p>
            <a:pPr marL="0" indent="0" algn="ctr">
              <a:buNone/>
            </a:pPr>
            <a:endParaRPr lang="en-US" dirty="0" smtClean="0">
              <a:solidFill>
                <a:schemeClr val="tx2">
                  <a:lumMod val="75000"/>
                </a:schemeClr>
              </a:solidFill>
            </a:endParaRPr>
          </a:p>
          <a:p>
            <a:pPr marL="0" indent="0" algn="ctr">
              <a:buNone/>
            </a:pPr>
            <a:r>
              <a:rPr lang="en-US" dirty="0" smtClean="0">
                <a:solidFill>
                  <a:schemeClr val="tx2">
                    <a:lumMod val="75000"/>
                  </a:schemeClr>
                </a:solidFill>
                <a:hlinkClick r:id="rId4"/>
              </a:rPr>
              <a:t>Change Your Story</a:t>
            </a:r>
            <a:endParaRPr lang="en-US" dirty="0">
              <a:solidFill>
                <a:schemeClr val="tx2">
                  <a:lumMod val="75000"/>
                </a:schemeClr>
              </a:solidFill>
            </a:endParaRPr>
          </a:p>
        </p:txBody>
      </p:sp>
    </p:spTree>
    <p:extLst>
      <p:ext uri="{BB962C8B-B14F-4D97-AF65-F5344CB8AC3E}">
        <p14:creationId xmlns:p14="http://schemas.microsoft.com/office/powerpoint/2010/main" val="1115670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97" y="880651"/>
            <a:ext cx="9144793" cy="5096698"/>
          </a:xfrm>
          <a:prstGeom prst="rect">
            <a:avLst/>
          </a:prstGeom>
        </p:spPr>
      </p:pic>
      <p:sp>
        <p:nvSpPr>
          <p:cNvPr id="2" name="Title 1"/>
          <p:cNvSpPr>
            <a:spLocks noGrp="1"/>
          </p:cNvSpPr>
          <p:nvPr>
            <p:ph type="title"/>
          </p:nvPr>
        </p:nvSpPr>
        <p:spPr/>
        <p:txBody>
          <a:bodyPr/>
          <a:lstStyle/>
          <a:p>
            <a:r>
              <a:rPr lang="en-US" dirty="0" smtClean="0"/>
              <a:t>Membership Eligibility</a:t>
            </a:r>
            <a:endParaRPr lang="en-US" dirty="0"/>
          </a:p>
        </p:txBody>
      </p:sp>
      <p:sp>
        <p:nvSpPr>
          <p:cNvPr id="3" name="Content Placeholder 2"/>
          <p:cNvSpPr>
            <a:spLocks noGrp="1"/>
          </p:cNvSpPr>
          <p:nvPr>
            <p:ph idx="1"/>
          </p:nvPr>
        </p:nvSpPr>
        <p:spPr/>
        <p:txBody>
          <a:bodyPr/>
          <a:lstStyle/>
          <a:p>
            <a:pPr marL="0" indent="0" algn="ctr">
              <a:buNone/>
            </a:pPr>
            <a:endParaRPr lang="en-US" dirty="0"/>
          </a:p>
          <a:p>
            <a:pPr algn="ctr"/>
            <a:r>
              <a:rPr lang="en-US" dirty="0" smtClean="0"/>
              <a:t>3.5 Cumulative GPA</a:t>
            </a:r>
          </a:p>
          <a:p>
            <a:pPr algn="ctr"/>
            <a:r>
              <a:rPr lang="en-US" dirty="0" smtClean="0"/>
              <a:t>12 Completed College Hours</a:t>
            </a:r>
            <a:endParaRPr lang="en-US" dirty="0"/>
          </a:p>
        </p:txBody>
      </p:sp>
    </p:spTree>
    <p:extLst>
      <p:ext uri="{BB962C8B-B14F-4D97-AF65-F5344CB8AC3E}">
        <p14:creationId xmlns:p14="http://schemas.microsoft.com/office/powerpoint/2010/main" val="1645875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397" y="880651"/>
            <a:ext cx="9144793" cy="5096698"/>
          </a:xfrm>
          <a:prstGeom prst="rect">
            <a:avLst/>
          </a:prstGeom>
        </p:spPr>
      </p:pic>
      <p:sp>
        <p:nvSpPr>
          <p:cNvPr id="2" name="Title 1"/>
          <p:cNvSpPr>
            <a:spLocks noGrp="1"/>
          </p:cNvSpPr>
          <p:nvPr>
            <p:ph type="title"/>
          </p:nvPr>
        </p:nvSpPr>
        <p:spPr/>
        <p:txBody>
          <a:bodyPr/>
          <a:lstStyle/>
          <a:p>
            <a:r>
              <a:rPr lang="en-US" dirty="0" smtClean="0"/>
              <a:t>“Active Member” Guidelines</a:t>
            </a:r>
            <a:endParaRPr lang="en-US" dirty="0"/>
          </a:p>
        </p:txBody>
      </p:sp>
      <p:sp>
        <p:nvSpPr>
          <p:cNvPr id="3" name="Content Placeholder 2"/>
          <p:cNvSpPr>
            <a:spLocks noGrp="1"/>
          </p:cNvSpPr>
          <p:nvPr>
            <p:ph sz="half" idx="1"/>
          </p:nvPr>
        </p:nvSpPr>
        <p:spPr>
          <a:xfrm>
            <a:off x="457200" y="1600201"/>
            <a:ext cx="4608286" cy="3784599"/>
          </a:xfrm>
        </p:spPr>
        <p:txBody>
          <a:bodyPr/>
          <a:lstStyle/>
          <a:p>
            <a:r>
              <a:rPr lang="en-US" dirty="0" smtClean="0"/>
              <a:t>Attend </a:t>
            </a:r>
            <a:r>
              <a:rPr lang="en-US" b="1" dirty="0" smtClean="0"/>
              <a:t>one</a:t>
            </a:r>
            <a:r>
              <a:rPr lang="en-US" dirty="0" smtClean="0"/>
              <a:t> chapter event</a:t>
            </a:r>
          </a:p>
          <a:p>
            <a:r>
              <a:rPr lang="en-US" dirty="0" smtClean="0"/>
              <a:t>Participate in </a:t>
            </a:r>
            <a:r>
              <a:rPr lang="en-US" b="1" dirty="0" smtClean="0"/>
              <a:t>two</a:t>
            </a:r>
            <a:r>
              <a:rPr lang="en-US" dirty="0" smtClean="0"/>
              <a:t> fundraiser events</a:t>
            </a:r>
          </a:p>
          <a:p>
            <a:r>
              <a:rPr lang="en-US" dirty="0" smtClean="0"/>
              <a:t>Participate in </a:t>
            </a:r>
            <a:r>
              <a:rPr lang="en-US" b="1" dirty="0" smtClean="0"/>
              <a:t>one</a:t>
            </a:r>
            <a:r>
              <a:rPr lang="en-US" dirty="0" smtClean="0"/>
              <a:t>  service event</a:t>
            </a:r>
          </a:p>
          <a:p>
            <a:r>
              <a:rPr lang="en-US" dirty="0" smtClean="0"/>
              <a:t>Attend </a:t>
            </a:r>
            <a:r>
              <a:rPr lang="en-US" b="1" dirty="0" smtClean="0"/>
              <a:t>three</a:t>
            </a:r>
            <a:r>
              <a:rPr lang="en-US" dirty="0" smtClean="0"/>
              <a:t> meetings </a:t>
            </a:r>
          </a:p>
          <a:p>
            <a:pPr marL="0" indent="0">
              <a:buNone/>
            </a:pPr>
            <a:endParaRPr lang="en-US" sz="300" dirty="0" smtClean="0"/>
          </a:p>
          <a:p>
            <a:pPr marL="0" indent="0" algn="ctr">
              <a:buNone/>
            </a:pPr>
            <a:r>
              <a:rPr lang="en-US" b="1" dirty="0" smtClean="0"/>
              <a:t>PER SEMESTER</a:t>
            </a:r>
          </a:p>
        </p:txBody>
      </p:sp>
      <p:pic>
        <p:nvPicPr>
          <p:cNvPr id="6" name="Picture 5"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5486" y="1206807"/>
            <a:ext cx="4030202" cy="4700507"/>
          </a:xfrm>
          <a:prstGeom prst="rect">
            <a:avLst/>
          </a:prstGeom>
        </p:spPr>
      </p:pic>
    </p:spTree>
    <p:extLst>
      <p:ext uri="{BB962C8B-B14F-4D97-AF65-F5344CB8AC3E}">
        <p14:creationId xmlns:p14="http://schemas.microsoft.com/office/powerpoint/2010/main" val="3802475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397" y="880651"/>
            <a:ext cx="9144793" cy="5096698"/>
          </a:xfrm>
          <a:prstGeom prst="rect">
            <a:avLst/>
          </a:prstGeom>
        </p:spPr>
      </p:pic>
      <p:sp>
        <p:nvSpPr>
          <p:cNvPr id="2" name="Title 1"/>
          <p:cNvSpPr>
            <a:spLocks noGrp="1"/>
          </p:cNvSpPr>
          <p:nvPr>
            <p:ph type="title"/>
          </p:nvPr>
        </p:nvSpPr>
        <p:spPr>
          <a:xfrm>
            <a:off x="457200" y="106304"/>
            <a:ext cx="8229600" cy="1143000"/>
          </a:xfrm>
        </p:spPr>
        <p:txBody>
          <a:bodyPr/>
          <a:lstStyle/>
          <a:p>
            <a:r>
              <a:rPr lang="en-US" dirty="0" smtClean="0"/>
              <a:t>Membership Benefits</a:t>
            </a:r>
            <a:endParaRPr lang="en-US" dirty="0"/>
          </a:p>
        </p:txBody>
      </p:sp>
      <p:sp>
        <p:nvSpPr>
          <p:cNvPr id="3" name="Content Placeholder 2"/>
          <p:cNvSpPr>
            <a:spLocks noGrp="1"/>
          </p:cNvSpPr>
          <p:nvPr>
            <p:ph idx="1"/>
          </p:nvPr>
        </p:nvSpPr>
        <p:spPr>
          <a:xfrm>
            <a:off x="1" y="1356027"/>
            <a:ext cx="4655126" cy="4293047"/>
          </a:xfrm>
        </p:spPr>
        <p:txBody>
          <a:bodyPr>
            <a:normAutofit/>
          </a:bodyPr>
          <a:lstStyle/>
          <a:p>
            <a:r>
              <a:rPr lang="en-US" sz="2800" dirty="0" smtClean="0"/>
              <a:t>Recognition </a:t>
            </a:r>
          </a:p>
          <a:p>
            <a:pPr marL="0" indent="0">
              <a:buNone/>
            </a:pPr>
            <a:endParaRPr lang="en-US" sz="1600" dirty="0" smtClean="0"/>
          </a:p>
          <a:p>
            <a:r>
              <a:rPr lang="en-US" sz="2800" dirty="0" smtClean="0"/>
              <a:t>Scholarship opportunities</a:t>
            </a:r>
            <a:endParaRPr lang="en-US" sz="2400" dirty="0"/>
          </a:p>
          <a:p>
            <a:pPr marL="0" indent="0">
              <a:buNone/>
            </a:pPr>
            <a:endParaRPr lang="en-US" sz="1600" dirty="0" smtClean="0"/>
          </a:p>
          <a:p>
            <a:r>
              <a:rPr lang="en-US" sz="2800" dirty="0" smtClean="0"/>
              <a:t>Leadership skills development</a:t>
            </a:r>
          </a:p>
          <a:p>
            <a:pPr marL="0" indent="0">
              <a:buNone/>
            </a:pPr>
            <a:endParaRPr lang="en-US" sz="1600" dirty="0" smtClean="0"/>
          </a:p>
          <a:p>
            <a:r>
              <a:rPr lang="en-US" sz="2800" dirty="0" smtClean="0"/>
              <a:t>A network of fellow scholars</a:t>
            </a:r>
          </a:p>
        </p:txBody>
      </p:sp>
      <p:pic>
        <p:nvPicPr>
          <p:cNvPr id="4" name="Picture 3"/>
          <p:cNvPicPr>
            <a:picLocks noChangeAspect="1"/>
          </p:cNvPicPr>
          <p:nvPr/>
        </p:nvPicPr>
        <p:blipFill>
          <a:blip r:embed="rId4"/>
          <a:stretch>
            <a:fillRect/>
          </a:stretch>
        </p:blipFill>
        <p:spPr>
          <a:xfrm>
            <a:off x="457200" y="6033078"/>
            <a:ext cx="4730906" cy="499915"/>
          </a:xfrm>
          <a:prstGeom prst="rect">
            <a:avLst/>
          </a:prstGeom>
        </p:spPr>
      </p:pic>
      <p:sp>
        <p:nvSpPr>
          <p:cNvPr id="5" name="TextBox 4"/>
          <p:cNvSpPr txBox="1"/>
          <p:nvPr/>
        </p:nvSpPr>
        <p:spPr>
          <a:xfrm>
            <a:off x="4655126" y="1422622"/>
            <a:ext cx="4488873" cy="3834896"/>
          </a:xfrm>
          <a:prstGeom prst="rect">
            <a:avLst/>
          </a:prstGeom>
          <a:noFill/>
        </p:spPr>
        <p:txBody>
          <a:bodyPr wrap="square" rtlCol="0">
            <a:spAutoFit/>
          </a:bodyPr>
          <a:lstStyle/>
          <a:p>
            <a:pPr marL="342900" lvl="0" indent="-342900">
              <a:spcBef>
                <a:spcPct val="20000"/>
              </a:spcBef>
              <a:buFont typeface="Arial"/>
              <a:buChar char="•"/>
            </a:pPr>
            <a:r>
              <a:rPr lang="en-US" sz="2800" dirty="0">
                <a:solidFill>
                  <a:srgbClr val="17375E"/>
                </a:solidFill>
                <a:latin typeface="Avenir LT Std 45 Book"/>
              </a:rPr>
              <a:t>Build academic resume &amp; </a:t>
            </a:r>
            <a:r>
              <a:rPr lang="en-US" sz="2800" dirty="0" smtClean="0">
                <a:solidFill>
                  <a:srgbClr val="17375E"/>
                </a:solidFill>
                <a:latin typeface="Avenir LT Std 45 Book"/>
              </a:rPr>
              <a:t>portfolios</a:t>
            </a:r>
          </a:p>
          <a:p>
            <a:pPr marL="457200" lvl="0" indent="-457200">
              <a:spcBef>
                <a:spcPct val="20000"/>
              </a:spcBef>
              <a:buFont typeface="Arial" panose="020B0604020202020204" pitchFamily="34" charset="0"/>
              <a:buChar char="•"/>
            </a:pPr>
            <a:endParaRPr lang="en-US" sz="1400" dirty="0">
              <a:solidFill>
                <a:srgbClr val="17375E"/>
              </a:solidFill>
              <a:latin typeface="Avenir LT Std 45 Book"/>
            </a:endParaRPr>
          </a:p>
          <a:p>
            <a:pPr marL="342900" lvl="0" indent="-342900">
              <a:spcBef>
                <a:spcPct val="20000"/>
              </a:spcBef>
              <a:buFont typeface="Arial"/>
              <a:buChar char="•"/>
            </a:pPr>
            <a:r>
              <a:rPr lang="en-US" sz="2800" dirty="0">
                <a:solidFill>
                  <a:srgbClr val="17375E"/>
                </a:solidFill>
                <a:latin typeface="Avenir LT Std 45 Book"/>
              </a:rPr>
              <a:t>Supply of </a:t>
            </a:r>
            <a:r>
              <a:rPr lang="en-US" sz="2800" dirty="0" smtClean="0">
                <a:solidFill>
                  <a:srgbClr val="17375E"/>
                </a:solidFill>
                <a:latin typeface="Avenir LT Std 45 Book"/>
              </a:rPr>
              <a:t>Phi Theta Kappa graduation </a:t>
            </a:r>
            <a:r>
              <a:rPr lang="en-US" sz="2800" dirty="0">
                <a:solidFill>
                  <a:srgbClr val="17375E"/>
                </a:solidFill>
                <a:latin typeface="Avenir LT Std 45 Book"/>
              </a:rPr>
              <a:t>regalia</a:t>
            </a:r>
            <a:r>
              <a:rPr lang="en-US" sz="2800" dirty="0" smtClean="0">
                <a:solidFill>
                  <a:srgbClr val="17375E"/>
                </a:solidFill>
                <a:latin typeface="Avenir LT Std 45 Book"/>
              </a:rPr>
              <a:t>*</a:t>
            </a:r>
          </a:p>
          <a:p>
            <a:pPr marL="342900" lvl="0" indent="-342900">
              <a:spcBef>
                <a:spcPct val="20000"/>
              </a:spcBef>
              <a:buFont typeface="Arial"/>
              <a:buChar char="•"/>
            </a:pPr>
            <a:endParaRPr lang="en-US" sz="1600" dirty="0">
              <a:solidFill>
                <a:srgbClr val="17375E"/>
              </a:solidFill>
              <a:latin typeface="Avenir LT Std 45 Book"/>
            </a:endParaRPr>
          </a:p>
          <a:p>
            <a:pPr marL="342900" lvl="0" indent="-342900">
              <a:spcBef>
                <a:spcPct val="20000"/>
              </a:spcBef>
              <a:buFont typeface="Arial"/>
              <a:buChar char="•"/>
            </a:pPr>
            <a:r>
              <a:rPr lang="en-US" sz="2800" dirty="0" smtClean="0">
                <a:solidFill>
                  <a:srgbClr val="17375E"/>
                </a:solidFill>
                <a:latin typeface="Avenir LT Std 45 Book"/>
              </a:rPr>
              <a:t>Travel &amp; attend leadership conferences*</a:t>
            </a:r>
            <a:endParaRPr lang="en-US" sz="2800" dirty="0">
              <a:solidFill>
                <a:srgbClr val="17375E"/>
              </a:solidFill>
              <a:latin typeface="Avenir LT Std 45 Book"/>
            </a:endParaRPr>
          </a:p>
        </p:txBody>
      </p:sp>
    </p:spTree>
    <p:extLst>
      <p:ext uri="{BB962C8B-B14F-4D97-AF65-F5344CB8AC3E}">
        <p14:creationId xmlns:p14="http://schemas.microsoft.com/office/powerpoint/2010/main" val="1115670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397" y="880651"/>
            <a:ext cx="9144793" cy="5096698"/>
          </a:xfrm>
          <a:prstGeom prst="rect">
            <a:avLst/>
          </a:prstGeom>
        </p:spPr>
      </p:pic>
      <p:sp>
        <p:nvSpPr>
          <p:cNvPr id="2" name="Title 1"/>
          <p:cNvSpPr>
            <a:spLocks noGrp="1"/>
          </p:cNvSpPr>
          <p:nvPr>
            <p:ph type="title"/>
          </p:nvPr>
        </p:nvSpPr>
        <p:spPr/>
        <p:txBody>
          <a:bodyPr/>
          <a:lstStyle/>
          <a:p>
            <a:r>
              <a:rPr lang="en-US" dirty="0" smtClean="0"/>
              <a:t>Recognition </a:t>
            </a:r>
            <a:endParaRPr lang="en-US" dirty="0"/>
          </a:p>
        </p:txBody>
      </p:sp>
      <p:sp>
        <p:nvSpPr>
          <p:cNvPr id="3" name="Content Placeholder 2"/>
          <p:cNvSpPr>
            <a:spLocks noGrp="1"/>
          </p:cNvSpPr>
          <p:nvPr>
            <p:ph idx="1"/>
          </p:nvPr>
        </p:nvSpPr>
        <p:spPr/>
        <p:txBody>
          <a:bodyPr/>
          <a:lstStyle/>
          <a:p>
            <a:r>
              <a:rPr lang="en-US" dirty="0" smtClean="0"/>
              <a:t>Membership pin, certificate</a:t>
            </a:r>
            <a:br>
              <a:rPr lang="en-US" dirty="0" smtClean="0"/>
            </a:br>
            <a:endParaRPr lang="en-US" dirty="0" smtClean="0"/>
          </a:p>
          <a:p>
            <a:r>
              <a:rPr lang="en-US" dirty="0" smtClean="0"/>
              <a:t>Press release / recommendation letters*</a:t>
            </a:r>
            <a:br>
              <a:rPr lang="en-US" dirty="0" smtClean="0"/>
            </a:br>
            <a:endParaRPr lang="en-US" dirty="0" smtClean="0"/>
          </a:p>
          <a:p>
            <a:r>
              <a:rPr lang="en-US" dirty="0" smtClean="0"/>
              <a:t>Transcript / diploma seal</a:t>
            </a:r>
            <a:br>
              <a:rPr lang="en-US" dirty="0" smtClean="0"/>
            </a:br>
            <a:endParaRPr lang="en-US" dirty="0" smtClean="0"/>
          </a:p>
          <a:p>
            <a:r>
              <a:rPr lang="en-US" dirty="0" smtClean="0"/>
              <a:t>Graduation ceremony recognition</a:t>
            </a:r>
            <a:endParaRPr lang="en-US" dirty="0"/>
          </a:p>
        </p:txBody>
      </p:sp>
      <p:sp>
        <p:nvSpPr>
          <p:cNvPr id="4" name="TextBox 3"/>
          <p:cNvSpPr txBox="1"/>
          <p:nvPr/>
        </p:nvSpPr>
        <p:spPr>
          <a:xfrm>
            <a:off x="457200" y="6082145"/>
            <a:ext cx="4682836" cy="369332"/>
          </a:xfrm>
          <a:prstGeom prst="rect">
            <a:avLst/>
          </a:prstGeom>
          <a:noFill/>
        </p:spPr>
        <p:txBody>
          <a:bodyPr wrap="square" rtlCol="0">
            <a:spAutoFit/>
          </a:bodyPr>
          <a:lstStyle/>
          <a:p>
            <a:r>
              <a:rPr lang="en-US" dirty="0" smtClean="0"/>
              <a:t>*Active Member</a:t>
            </a:r>
          </a:p>
        </p:txBody>
      </p:sp>
    </p:spTree>
    <p:extLst>
      <p:ext uri="{BB962C8B-B14F-4D97-AF65-F5344CB8AC3E}">
        <p14:creationId xmlns:p14="http://schemas.microsoft.com/office/powerpoint/2010/main" val="1115670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46138"/>
            <a:ext cx="9144000" cy="5097462"/>
          </a:xfrm>
          <a:prstGeom prst="rect">
            <a:avLst/>
          </a:prstGeom>
        </p:spPr>
      </p:pic>
      <p:sp>
        <p:nvSpPr>
          <p:cNvPr id="2" name="Title 1"/>
          <p:cNvSpPr>
            <a:spLocks noGrp="1"/>
          </p:cNvSpPr>
          <p:nvPr>
            <p:ph type="title"/>
          </p:nvPr>
        </p:nvSpPr>
        <p:spPr/>
        <p:txBody>
          <a:bodyPr/>
          <a:lstStyle/>
          <a:p>
            <a:r>
              <a:rPr lang="en-US" dirty="0" smtClean="0"/>
              <a:t>Scholarship Opportunities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Nearly $90 million in opportunities</a:t>
            </a:r>
            <a:br>
              <a:rPr lang="en-US" dirty="0" smtClean="0"/>
            </a:br>
            <a:endParaRPr lang="en-US" dirty="0" smtClean="0"/>
          </a:p>
          <a:p>
            <a:r>
              <a:rPr lang="en-US" dirty="0" smtClean="0"/>
              <a:t>Available at every educational level</a:t>
            </a:r>
          </a:p>
          <a:p>
            <a:pPr lvl="1"/>
            <a:r>
              <a:rPr lang="en-US" dirty="0" smtClean="0"/>
              <a:t>Associate degree</a:t>
            </a:r>
          </a:p>
          <a:p>
            <a:pPr lvl="1"/>
            <a:r>
              <a:rPr lang="en-US" dirty="0" smtClean="0"/>
              <a:t>Bachelor’s degree</a:t>
            </a:r>
          </a:p>
          <a:p>
            <a:pPr lvl="1"/>
            <a:r>
              <a:rPr lang="en-US" dirty="0" smtClean="0"/>
              <a:t>Master’s degree</a:t>
            </a:r>
            <a:br>
              <a:rPr lang="en-US" dirty="0" smtClean="0"/>
            </a:br>
            <a:endParaRPr lang="en-US" dirty="0" smtClean="0"/>
          </a:p>
          <a:p>
            <a:r>
              <a:rPr lang="en-US" dirty="0" smtClean="0">
                <a:hlinkClick r:id="rId4"/>
              </a:rPr>
              <a:t>www.scholarships.ptk.org</a:t>
            </a:r>
            <a:r>
              <a:rPr lang="en-US" dirty="0" smtClean="0"/>
              <a:t> for scholarships</a:t>
            </a:r>
          </a:p>
          <a:p>
            <a:r>
              <a:rPr lang="en-US" dirty="0" smtClean="0">
                <a:hlinkClick r:id="rId5"/>
              </a:rPr>
              <a:t>www.ptk.org</a:t>
            </a:r>
            <a:r>
              <a:rPr lang="en-US" dirty="0" smtClean="0"/>
              <a:t> for College Fish</a:t>
            </a:r>
          </a:p>
          <a:p>
            <a:pPr lvl="1"/>
            <a:endParaRPr lang="en-US" dirty="0" smtClean="0"/>
          </a:p>
        </p:txBody>
      </p:sp>
    </p:spTree>
    <p:extLst>
      <p:ext uri="{BB962C8B-B14F-4D97-AF65-F5344CB8AC3E}">
        <p14:creationId xmlns:p14="http://schemas.microsoft.com/office/powerpoint/2010/main" val="1115670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397" y="880651"/>
            <a:ext cx="9144793" cy="5096698"/>
          </a:xfrm>
          <a:prstGeom prst="rect">
            <a:avLst/>
          </a:prstGeom>
        </p:spPr>
      </p:pic>
      <p:sp>
        <p:nvSpPr>
          <p:cNvPr id="2" name="Title 1"/>
          <p:cNvSpPr>
            <a:spLocks noGrp="1"/>
          </p:cNvSpPr>
          <p:nvPr>
            <p:ph type="title"/>
          </p:nvPr>
        </p:nvSpPr>
        <p:spPr/>
        <p:txBody>
          <a:bodyPr/>
          <a:lstStyle/>
          <a:p>
            <a:r>
              <a:rPr lang="en-US" dirty="0" smtClean="0"/>
              <a:t>Leadership Skills Development</a:t>
            </a:r>
            <a:endParaRPr lang="en-US" dirty="0"/>
          </a:p>
        </p:txBody>
      </p:sp>
      <p:sp>
        <p:nvSpPr>
          <p:cNvPr id="3" name="Content Placeholder 2"/>
          <p:cNvSpPr>
            <a:spLocks noGrp="1"/>
          </p:cNvSpPr>
          <p:nvPr>
            <p:ph idx="1"/>
          </p:nvPr>
        </p:nvSpPr>
        <p:spPr/>
        <p:txBody>
          <a:bodyPr/>
          <a:lstStyle/>
          <a:p>
            <a:r>
              <a:rPr lang="en-US" dirty="0" smtClean="0"/>
              <a:t>Five Star Competitive Edge</a:t>
            </a:r>
          </a:p>
          <a:p>
            <a:pPr lvl="1"/>
            <a:r>
              <a:rPr lang="en-US" dirty="0" smtClean="0"/>
              <a:t>Self-paced, professional development plan to build essential leadership skills</a:t>
            </a:r>
            <a:br>
              <a:rPr lang="en-US" dirty="0" smtClean="0"/>
            </a:br>
            <a:endParaRPr lang="en-US" dirty="0" smtClean="0"/>
          </a:p>
          <a:p>
            <a:r>
              <a:rPr lang="en-US" dirty="0" smtClean="0"/>
              <a:t>Leadership positions </a:t>
            </a:r>
          </a:p>
          <a:p>
            <a:pPr lvl="1"/>
            <a:r>
              <a:rPr lang="en-US" dirty="0" smtClean="0"/>
              <a:t>Local</a:t>
            </a:r>
          </a:p>
          <a:p>
            <a:pPr lvl="1"/>
            <a:r>
              <a:rPr lang="en-US" dirty="0" smtClean="0"/>
              <a:t>Regional </a:t>
            </a:r>
          </a:p>
          <a:p>
            <a:pPr lvl="1"/>
            <a:r>
              <a:rPr lang="en-US" dirty="0" smtClean="0"/>
              <a:t>International </a:t>
            </a:r>
            <a:endParaRPr lang="en-US" dirty="0"/>
          </a:p>
        </p:txBody>
      </p:sp>
    </p:spTree>
    <p:extLst>
      <p:ext uri="{BB962C8B-B14F-4D97-AF65-F5344CB8AC3E}">
        <p14:creationId xmlns:p14="http://schemas.microsoft.com/office/powerpoint/2010/main" val="2072859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ptk_powerpoint_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ptk_powerpoint_2014</Template>
  <TotalTime>323</TotalTime>
  <Words>1506</Words>
  <Application>Microsoft Office PowerPoint</Application>
  <PresentationFormat>On-screen Show (4:3)</PresentationFormat>
  <Paragraphs>194</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ptk_powerpoint_2014</vt:lpstr>
      <vt:lpstr>PowerPoint Presentation</vt:lpstr>
      <vt:lpstr>What is Phi Theta Kappa?  </vt:lpstr>
      <vt:lpstr>Phi Theta Kappa Membership</vt:lpstr>
      <vt:lpstr>Membership Eligibility</vt:lpstr>
      <vt:lpstr>“Active Member” Guidelines</vt:lpstr>
      <vt:lpstr>Membership Benefits</vt:lpstr>
      <vt:lpstr>Recognition </vt:lpstr>
      <vt:lpstr>Scholarship Opportunities</vt:lpstr>
      <vt:lpstr>Leadership Skills Development</vt:lpstr>
      <vt:lpstr>A Network of Scholars</vt:lpstr>
      <vt:lpstr>Finish What You Start</vt:lpstr>
      <vt:lpstr>Ready to change your story?</vt:lpstr>
      <vt:lpstr>Induction Ceremony</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walkertm</dc:creator>
  <cp:lastModifiedBy>Drummond</cp:lastModifiedBy>
  <cp:revision>30</cp:revision>
  <dcterms:created xsi:type="dcterms:W3CDTF">2014-09-04T15:02:35Z</dcterms:created>
  <dcterms:modified xsi:type="dcterms:W3CDTF">2016-02-16T02:35:03Z</dcterms:modified>
</cp:coreProperties>
</file>